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Inter Light"/>
      <p:regular r:id="rId30"/>
      <p:bold r:id="rId31"/>
      <p:italic r:id="rId32"/>
      <p:boldItalic r:id="rId33"/>
    </p:embeddedFont>
    <p:embeddedFont>
      <p:font typeface="Inter SemiBold"/>
      <p:regular r:id="rId34"/>
      <p:bold r:id="rId35"/>
      <p:italic r:id="rId36"/>
      <p:boldItalic r:id="rId37"/>
    </p:embeddedFont>
    <p:embeddedFont>
      <p:font typeface="Inter"/>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024">
          <p15:clr>
            <a:srgbClr val="747775"/>
          </p15:clr>
        </p15:guide>
        <p15:guide id="2" pos="247">
          <p15:clr>
            <a:srgbClr val="747775"/>
          </p15:clr>
        </p15:guide>
        <p15:guide id="3" pos="5074">
          <p15:clr>
            <a:srgbClr val="747775"/>
          </p15:clr>
        </p15:guide>
        <p15:guide id="4" pos="5544">
          <p15:clr>
            <a:srgbClr val="747775"/>
          </p15:clr>
        </p15:guide>
        <p15:guide id="5" orient="horz" pos="216">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024" orient="horz"/>
        <p:guide pos="247"/>
        <p:guide pos="5074"/>
        <p:guide pos="5544"/>
        <p:guide pos="216"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Inter-italic.fntdata"/><Relationship Id="rId20" Type="http://schemas.openxmlformats.org/officeDocument/2006/relationships/slide" Target="slides/slide15.xml"/><Relationship Id="rId41" Type="http://schemas.openxmlformats.org/officeDocument/2006/relationships/font" Target="fonts/Inter-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InterLight-bold.fntdata"/><Relationship Id="rId30" Type="http://schemas.openxmlformats.org/officeDocument/2006/relationships/font" Target="fonts/InterLight-regular.fntdata"/><Relationship Id="rId11" Type="http://schemas.openxmlformats.org/officeDocument/2006/relationships/slide" Target="slides/slide6.xml"/><Relationship Id="rId33" Type="http://schemas.openxmlformats.org/officeDocument/2006/relationships/font" Target="fonts/InterLight-boldItalic.fntdata"/><Relationship Id="rId10" Type="http://schemas.openxmlformats.org/officeDocument/2006/relationships/slide" Target="slides/slide5.xml"/><Relationship Id="rId32" Type="http://schemas.openxmlformats.org/officeDocument/2006/relationships/font" Target="fonts/InterLight-italic.fntdata"/><Relationship Id="rId13" Type="http://schemas.openxmlformats.org/officeDocument/2006/relationships/slide" Target="slides/slide8.xml"/><Relationship Id="rId35" Type="http://schemas.openxmlformats.org/officeDocument/2006/relationships/font" Target="fonts/InterSemiBold-bold.fntdata"/><Relationship Id="rId12" Type="http://schemas.openxmlformats.org/officeDocument/2006/relationships/slide" Target="slides/slide7.xml"/><Relationship Id="rId34" Type="http://schemas.openxmlformats.org/officeDocument/2006/relationships/font" Target="fonts/InterSemiBold-regular.fntdata"/><Relationship Id="rId15" Type="http://schemas.openxmlformats.org/officeDocument/2006/relationships/slide" Target="slides/slide10.xml"/><Relationship Id="rId37" Type="http://schemas.openxmlformats.org/officeDocument/2006/relationships/font" Target="fonts/InterSemiBold-boldItalic.fntdata"/><Relationship Id="rId14" Type="http://schemas.openxmlformats.org/officeDocument/2006/relationships/slide" Target="slides/slide9.xml"/><Relationship Id="rId36" Type="http://schemas.openxmlformats.org/officeDocument/2006/relationships/font" Target="fonts/InterSemiBold-italic.fntdata"/><Relationship Id="rId17" Type="http://schemas.openxmlformats.org/officeDocument/2006/relationships/slide" Target="slides/slide12.xml"/><Relationship Id="rId39" Type="http://schemas.openxmlformats.org/officeDocument/2006/relationships/font" Target="fonts/Inter-bold.fntdata"/><Relationship Id="rId16" Type="http://schemas.openxmlformats.org/officeDocument/2006/relationships/slide" Target="slides/slide11.xml"/><Relationship Id="rId38" Type="http://schemas.openxmlformats.org/officeDocument/2006/relationships/font" Target="fonts/Inter-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 name="Shape 12"/>
        <p:cNvGrpSpPr/>
        <p:nvPr/>
      </p:nvGrpSpPr>
      <p:grpSpPr>
        <a:xfrm>
          <a:off x="0" y="0"/>
          <a:ext cx="0" cy="0"/>
          <a:chOff x="0" y="0"/>
          <a:chExt cx="0" cy="0"/>
        </a:xfrm>
      </p:grpSpPr>
      <p:sp>
        <p:nvSpPr>
          <p:cNvPr id="13" name="Google Shape;13;g321f6578162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 name="Google Shape;14;g321f6578162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Welcome back, everyone! In the last lesson, we explored various conversation patterns in AutoGen. In this lesson, we'll dive into the next pattern: Sequential Chats.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32251783741_0_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32251783741_0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solidFill>
                  <a:schemeClr val="dk1"/>
                </a:solidFill>
              </a:rPr>
              <a:t>As the chats continue,</a:t>
            </a:r>
            <a:r>
              <a:rPr b="1" lang="en">
                <a:solidFill>
                  <a:schemeClr val="dk1"/>
                </a:solidFill>
              </a:rPr>
              <a:t> the carryover keeps accumulating.</a:t>
            </a:r>
            <a:r>
              <a:rPr lang="en">
                <a:solidFill>
                  <a:schemeClr val="dk1"/>
                </a:solidFill>
              </a:rPr>
              <a:t> Each chat starts with all previous carryovers, so the sequence builds on earlier results. Now that we have discussed how a sequence chat works, let's understand the code structure to build a sequential chat pattern,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32251783741_0_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32251783741_0_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b="1" lang="en">
                <a:solidFill>
                  <a:schemeClr val="dk1"/>
                </a:solidFill>
              </a:rPr>
              <a:t>Step 1 involves defining the Agents. </a:t>
            </a:r>
            <a:r>
              <a:rPr lang="en">
                <a:solidFill>
                  <a:schemeClr val="dk1"/>
                </a:solidFill>
              </a:rPr>
              <a:t>Here we specify the role of each agent assigning a particular task to each one of them.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32251783741_0_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32251783741_0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b="1" lang="en">
                <a:solidFill>
                  <a:schemeClr val="dk1"/>
                </a:solidFill>
              </a:rPr>
              <a:t>Step 2 is Chaining the Agents. </a:t>
            </a:r>
            <a:r>
              <a:rPr lang="en">
                <a:solidFill>
                  <a:schemeClr val="dk1"/>
                </a:solidFill>
              </a:rPr>
              <a:t>Here we create a sequence which details how the conversation will take place between the agents. Within a chat sequence, the agent that starts or initiates the conversation becomes the sender agent while the other agent in the chat </a:t>
            </a:r>
            <a:r>
              <a:rPr lang="en">
                <a:solidFill>
                  <a:schemeClr val="dk1"/>
                </a:solidFill>
              </a:rPr>
              <a:t>becomes</a:t>
            </a:r>
            <a:r>
              <a:rPr lang="en">
                <a:solidFill>
                  <a:schemeClr val="dk1"/>
                </a:solidFill>
              </a:rPr>
              <a:t> the recipient agent.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32251783741_0_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32251783741_0_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sequence of dictionaries in the chat chain represents the sequence  in which the system interacts with agents. Once initialized, this is how a conversation takes place within a sequential Chat: </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32251783741_0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32251783741_0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It starts with a first chat between two agents, its carryover goes to the next chat.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32251783741_0_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32251783741_0_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Then the next chat takes this carryover, as the input and use it to perform tasks and come out with a response.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32251783741_0_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32251783741_0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The third chat will now get the carryover from both the previous chaats and the same process will continue.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32251783741_0_5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32251783741_0_5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200"/>
              </a:spcAft>
              <a:buClr>
                <a:schemeClr val="dk1"/>
              </a:buClr>
              <a:buSzPts val="1100"/>
              <a:buFont typeface="Arial"/>
              <a:buNone/>
            </a:pPr>
            <a:r>
              <a:rPr b="1" lang="en">
                <a:solidFill>
                  <a:schemeClr val="dk1"/>
                </a:solidFill>
              </a:rPr>
              <a:t>Step 3 involves getting the final output. </a:t>
            </a:r>
            <a:r>
              <a:rPr lang="en">
                <a:solidFill>
                  <a:schemeClr val="dk1"/>
                </a:solidFill>
              </a:rPr>
              <a:t>After all chats, you can review the results from each step using the command</a:t>
            </a:r>
            <a:r>
              <a:rPr i="1" lang="en">
                <a:solidFill>
                  <a:schemeClr val="dk1"/>
                </a:solidFill>
              </a:rPr>
              <a:t> </a:t>
            </a:r>
            <a:r>
              <a:rPr lang="en">
                <a:solidFill>
                  <a:schemeClr val="dk1"/>
                </a:solidFill>
              </a:rPr>
              <a:t>highlighted on the screen to get the summary from the first step. The number in this command can be modified to get the summary from the required step.</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32251783741_0_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32251783741_0_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 Sequential chats are particularly effective for tasks requiring step by step execution. Let us explore some use cases.</a:t>
            </a:r>
            <a:endParaRPr>
              <a:solidFill>
                <a:schemeClr val="dk1"/>
              </a:solidFill>
            </a:endParaRPr>
          </a:p>
          <a:p>
            <a:pPr indent="0" lvl="0" marL="0" rtl="0" algn="l">
              <a:spcBef>
                <a:spcPts val="20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32251783741_0_5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32251783741_0_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solidFill>
                  <a:schemeClr val="dk1"/>
                </a:solidFill>
              </a:rPr>
              <a:t>For Example, A Data Cleaner Agent preprocesses raw data, a Feature Engineering Agent extracts features, and a Modeling Agent builds a predictive model.</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 name="Shape 21"/>
        <p:cNvGrpSpPr/>
        <p:nvPr/>
      </p:nvGrpSpPr>
      <p:grpSpPr>
        <a:xfrm>
          <a:off x="0" y="0"/>
          <a:ext cx="0" cy="0"/>
          <a:chOff x="0" y="0"/>
          <a:chExt cx="0" cy="0"/>
        </a:xfrm>
      </p:grpSpPr>
      <p:sp>
        <p:nvSpPr>
          <p:cNvPr id="22" name="Google Shape;22;g321a38f109d_0_3: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 name="Google Shape;23;g321a38f109d_0_3: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SzPts val="1100"/>
              <a:buNone/>
            </a:pPr>
            <a:r>
              <a:rPr lang="en">
                <a:solidFill>
                  <a:schemeClr val="dk1"/>
                </a:solidFill>
              </a:rPr>
              <a:t>Sequential chats are a powerful communication pattern for AI agents. </a:t>
            </a:r>
            <a:endParaRPr>
              <a:solidFill>
                <a:schemeClr val="dk1"/>
              </a:solidFill>
            </a:endParaRPr>
          </a:p>
        </p:txBody>
      </p:sp>
      <p:sp>
        <p:nvSpPr>
          <p:cNvPr id="24" name="Google Shape;24;g321a38f109d_0_3: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32251783741_0_5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32251783741_0_5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This can also apply to problem-solving, where one agent calculates, another visualizes, and the last analyzes the results.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32251783741_0_6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32251783741_0_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
                <a:solidFill>
                  <a:schemeClr val="dk1"/>
                </a:solidFill>
              </a:rPr>
              <a:t>Next is Content Generation Pipelines. For example: </a:t>
            </a:r>
            <a:r>
              <a:rPr lang="en">
                <a:solidFill>
                  <a:schemeClr val="dk1"/>
                </a:solidFill>
              </a:rPr>
              <a:t>A Writer Agent creates the initial content, a Proofreader Agent ensures quality and a Formatter Agent finalizes it for publication.</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32251783741_0_6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32251783741_0_6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a:solidFill>
                  <a:schemeClr val="dk1"/>
                </a:solidFill>
              </a:rPr>
              <a:t>Another application is Code Development and Testing. </a:t>
            </a:r>
            <a:r>
              <a:rPr lang="en">
                <a:solidFill>
                  <a:schemeClr val="dk1"/>
                </a:solidFill>
              </a:rPr>
              <a:t>A Code Writer Agent develops a script, a Code Debug Agent checks for errors, and a Tester Agent runs tests for functionality.</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32251783741_0_7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32251783741_0_7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
                <a:solidFill>
                  <a:schemeClr val="dk1"/>
                </a:solidFill>
              </a:rPr>
              <a:t>Next is Report Analysis. Here, </a:t>
            </a:r>
            <a:r>
              <a:rPr lang="en">
                <a:solidFill>
                  <a:schemeClr val="dk1"/>
                </a:solidFill>
              </a:rPr>
              <a:t>a Data Retrieval Agent fetches a relevant report, a Data Analysis Agent analyses the report, and a presenter Agent delivers the key insights from the report.</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3204b54ddd3_2_58: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7" name="Google Shape;537;g3204b54ddd3_2_58: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Sequential chat is ideal for workflows that require logical progression, where the output of one step feeds into the next. In the next lesson, we'll explore how to use this pattern to build the marketing campaign strategy for the launch of a product.</a:t>
            </a:r>
            <a:endParaRPr>
              <a:solidFill>
                <a:schemeClr val="dk1"/>
              </a:solidFill>
            </a:endParaRPr>
          </a:p>
          <a:p>
            <a:pPr indent="0" lvl="0" marL="0" rtl="0" algn="l">
              <a:lnSpc>
                <a:spcPct val="115000"/>
              </a:lnSpc>
              <a:spcBef>
                <a:spcPts val="1200"/>
              </a:spcBef>
              <a:spcAft>
                <a:spcPts val="1200"/>
              </a:spcAft>
              <a:buSzPts val="1100"/>
              <a:buNone/>
            </a:pPr>
            <a:r>
              <a:t/>
            </a:r>
            <a:endParaRPr>
              <a:solidFill>
                <a:schemeClr val="dk1"/>
              </a:solidFill>
            </a:endParaRPr>
          </a:p>
        </p:txBody>
      </p:sp>
      <p:sp>
        <p:nvSpPr>
          <p:cNvPr id="538" name="Google Shape;538;g3204b54ddd3_2_58: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32251783741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3225178374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They enable multiple agents to interact in a step-by-step manner, passing context or history from one chat to the next through a mechanism called carryover. The carryover in sequential chats is not limited to being passed from one chat to the next. Instead, the carryover from each previous chat is shared across with all subsequent chats in the sequence.</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2251783741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2251783741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lang="en">
                <a:solidFill>
                  <a:schemeClr val="dk1"/>
                </a:solidFill>
              </a:rPr>
              <a:t> This means to generate the final response the last set of agents will have access to the full context of the conversation. Agents in a sequential chat can vary throughout the sequence.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32251783741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32251783741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solidFill>
                  <a:schemeClr val="dk1"/>
                </a:solidFill>
              </a:rPr>
              <a:t>For example in the the following chat agent A is getting repeated in all chats in the sequence.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3225178374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3225178374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lang="en">
                <a:solidFill>
                  <a:schemeClr val="dk1"/>
                </a:solidFill>
              </a:rPr>
              <a:t>Where as, in the following sequence, we have conversations happening between different agents.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32251783741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32251783741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A sequential chat starts when: A conversation is initiated between two agents.</a:t>
            </a:r>
            <a:endParaRPr b="1">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32251783741_0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32251783741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
                <a:solidFill>
                  <a:schemeClr val="dk1"/>
                </a:solidFill>
              </a:rPr>
              <a:t>Then, the result of their chat becomes the "carryover</a:t>
            </a:r>
            <a:r>
              <a:rPr lang="en">
                <a:solidFill>
                  <a:schemeClr val="dk1"/>
                </a:solidFill>
              </a:rPr>
              <a:t>" for the next chat. It's like handing over the baton to the next runner in a relay race.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32251783741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32251783741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a:solidFill>
                  <a:schemeClr val="dk1"/>
                </a:solidFill>
              </a:rPr>
              <a:t>After this, The next pair of agents takes this carryover as input</a:t>
            </a:r>
            <a:r>
              <a:rPr lang="en">
                <a:solidFill>
                  <a:schemeClr val="dk1"/>
                </a:solidFill>
              </a:rPr>
              <a:t>. </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 name="Shape 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5200"/>
              <a:buChar char="●"/>
              <a:defRPr sz="5200"/>
            </a:lvl1pPr>
            <a:lvl2pPr lvl="1" algn="ctr">
              <a:spcBef>
                <a:spcPts val="0"/>
              </a:spcBef>
              <a:spcAft>
                <a:spcPts val="0"/>
              </a:spcAft>
              <a:buSzPts val="5200"/>
              <a:buChar char="○"/>
              <a:defRPr sz="5200"/>
            </a:lvl2pPr>
            <a:lvl3pPr lvl="2" algn="ctr">
              <a:spcBef>
                <a:spcPts val="0"/>
              </a:spcBef>
              <a:spcAft>
                <a:spcPts val="0"/>
              </a:spcAft>
              <a:buSzPts val="5200"/>
              <a:buChar char="■"/>
              <a:defRPr sz="5200"/>
            </a:lvl3pPr>
            <a:lvl4pPr lvl="3" algn="ctr">
              <a:spcBef>
                <a:spcPts val="0"/>
              </a:spcBef>
              <a:spcAft>
                <a:spcPts val="0"/>
              </a:spcAft>
              <a:buSzPts val="5200"/>
              <a:buChar char="●"/>
              <a:defRPr sz="5200"/>
            </a:lvl4pPr>
            <a:lvl5pPr lvl="4" algn="ctr">
              <a:spcBef>
                <a:spcPts val="0"/>
              </a:spcBef>
              <a:spcAft>
                <a:spcPts val="0"/>
              </a:spcAft>
              <a:buSzPts val="5200"/>
              <a:buChar char="○"/>
              <a:defRPr sz="5200"/>
            </a:lvl5pPr>
            <a:lvl6pPr lvl="5" algn="ctr">
              <a:spcBef>
                <a:spcPts val="0"/>
              </a:spcBef>
              <a:spcAft>
                <a:spcPts val="0"/>
              </a:spcAft>
              <a:buSzPts val="5200"/>
              <a:buChar char="■"/>
              <a:defRPr sz="5200"/>
            </a:lvl6pPr>
            <a:lvl7pPr lvl="6" algn="ctr">
              <a:spcBef>
                <a:spcPts val="0"/>
              </a:spcBef>
              <a:spcAft>
                <a:spcPts val="0"/>
              </a:spcAft>
              <a:buSzPts val="5200"/>
              <a:buChar char="●"/>
              <a:defRPr sz="5200"/>
            </a:lvl7pPr>
            <a:lvl8pPr lvl="7" algn="ctr">
              <a:spcBef>
                <a:spcPts val="0"/>
              </a:spcBef>
              <a:spcAft>
                <a:spcPts val="0"/>
              </a:spcAft>
              <a:buSzPts val="5200"/>
              <a:buChar char="○"/>
              <a:defRPr sz="5200"/>
            </a:lvl8pPr>
            <a:lvl9pPr lvl="8" algn="ctr">
              <a:spcBef>
                <a:spcPts val="0"/>
              </a:spcBef>
              <a:spcAft>
                <a:spcPts val="0"/>
              </a:spcAft>
              <a:buSzPts val="5200"/>
              <a:buChar char="■"/>
              <a:defRPr sz="5200"/>
            </a:lvl9pPr>
          </a:lstStyle>
          <a:p/>
        </p:txBody>
      </p:sp>
      <p:sp>
        <p:nvSpPr>
          <p:cNvPr id="10" name="Google Shape;10;p3"/>
          <p:cNvSpPr txBox="1"/>
          <p:nvPr>
            <p:ph idx="1" type="subTitle"/>
          </p:nvPr>
        </p:nvSpPr>
        <p:spPr>
          <a:xfrm>
            <a:off x="311700" y="2834125"/>
            <a:ext cx="8520600" cy="792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316"/>
        </a:solidFill>
      </p:bgPr>
    </p:bg>
    <p:spTree>
      <p:nvGrpSpPr>
        <p:cNvPr id="5" name="Shape 5"/>
        <p:cNvGrpSpPr/>
        <p:nvPr/>
      </p:nvGrpSpPr>
      <p:grpSpPr>
        <a:xfrm>
          <a:off x="0" y="0"/>
          <a:ext cx="0" cy="0"/>
          <a:chOff x="0" y="0"/>
          <a:chExt cx="0" cy="0"/>
        </a:xfrm>
      </p:grpSpPr>
      <p:pic>
        <p:nvPicPr>
          <p:cNvPr id="6" name="Google Shape;6;p1"/>
          <p:cNvPicPr preferRelativeResize="0"/>
          <p:nvPr/>
        </p:nvPicPr>
        <p:blipFill>
          <a:blip r:embed="rId1">
            <a:alphaModFix/>
          </a:blip>
          <a:stretch>
            <a:fillRect/>
          </a:stretch>
        </p:blipFill>
        <p:spPr>
          <a:xfrm>
            <a:off x="8051501" y="4690220"/>
            <a:ext cx="753175" cy="2169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 name="Shape 15"/>
        <p:cNvGrpSpPr/>
        <p:nvPr/>
      </p:nvGrpSpPr>
      <p:grpSpPr>
        <a:xfrm>
          <a:off x="0" y="0"/>
          <a:ext cx="0" cy="0"/>
          <a:chOff x="0" y="0"/>
          <a:chExt cx="0" cy="0"/>
        </a:xfrm>
      </p:grpSpPr>
      <p:sp>
        <p:nvSpPr>
          <p:cNvPr id="16" name="Google Shape;16;p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17" name="Google Shape;17;p4"/>
          <p:cNvSpPr txBox="1"/>
          <p:nvPr>
            <p:ph idx="1" type="subTitle"/>
          </p:nvPr>
        </p:nvSpPr>
        <p:spPr>
          <a:xfrm>
            <a:off x="311700" y="2834125"/>
            <a:ext cx="8520600" cy="7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8" name="Google Shape;18;p4"/>
          <p:cNvPicPr preferRelativeResize="0"/>
          <p:nvPr/>
        </p:nvPicPr>
        <p:blipFill>
          <a:blip r:embed="rId3">
            <a:alphaModFix/>
          </a:blip>
          <a:stretch>
            <a:fillRect/>
          </a:stretch>
        </p:blipFill>
        <p:spPr>
          <a:xfrm>
            <a:off x="0" y="0"/>
            <a:ext cx="9144000" cy="5143500"/>
          </a:xfrm>
          <a:prstGeom prst="rect">
            <a:avLst/>
          </a:prstGeom>
          <a:noFill/>
          <a:ln>
            <a:noFill/>
          </a:ln>
        </p:spPr>
      </p:pic>
      <p:sp>
        <p:nvSpPr>
          <p:cNvPr id="19" name="Google Shape;19;p4"/>
          <p:cNvSpPr txBox="1"/>
          <p:nvPr/>
        </p:nvSpPr>
        <p:spPr>
          <a:xfrm>
            <a:off x="311700" y="2124350"/>
            <a:ext cx="58515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solidFill>
                  <a:schemeClr val="lt1"/>
                </a:solidFill>
                <a:latin typeface="Inter"/>
                <a:ea typeface="Inter"/>
                <a:cs typeface="Inter"/>
                <a:sym typeface="Inter"/>
              </a:rPr>
              <a:t>Sequential Chat</a:t>
            </a:r>
            <a:endParaRPr sz="2500">
              <a:solidFill>
                <a:schemeClr val="lt1"/>
              </a:solidFill>
              <a:latin typeface="Inter"/>
              <a:ea typeface="Inter"/>
              <a:cs typeface="Inter"/>
              <a:sym typeface="Inter"/>
            </a:endParaRPr>
          </a:p>
        </p:txBody>
      </p:sp>
      <p:sp>
        <p:nvSpPr>
          <p:cNvPr id="20" name="Google Shape;20;p4"/>
          <p:cNvSpPr txBox="1"/>
          <p:nvPr/>
        </p:nvSpPr>
        <p:spPr>
          <a:xfrm>
            <a:off x="314689" y="3939725"/>
            <a:ext cx="62502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Apoorv Vishnoi</a:t>
            </a:r>
            <a:endParaRPr sz="1800">
              <a:solidFill>
                <a:schemeClr val="lt1"/>
              </a:solidFill>
            </a:endParaRPr>
          </a:p>
          <a:p>
            <a:pPr indent="0" lvl="0" marL="0" rtl="0" algn="l">
              <a:spcBef>
                <a:spcPts val="0"/>
              </a:spcBef>
              <a:spcAft>
                <a:spcPts val="0"/>
              </a:spcAft>
              <a:buNone/>
            </a:pPr>
            <a:r>
              <a:rPr lang="en" sz="1500">
                <a:solidFill>
                  <a:schemeClr val="lt1"/>
                </a:solidFill>
              </a:rPr>
              <a:t>Head of </a:t>
            </a:r>
            <a:r>
              <a:rPr lang="en" sz="1500">
                <a:solidFill>
                  <a:schemeClr val="lt1"/>
                </a:solidFill>
              </a:rPr>
              <a:t>Training, Analytics Vidhya</a:t>
            </a:r>
            <a:endParaRPr sz="15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13"/>
          <p:cNvSpPr/>
          <p:nvPr/>
        </p:nvSpPr>
        <p:spPr>
          <a:xfrm>
            <a:off x="1299856" y="132085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328" name="Google Shape;328;p13"/>
          <p:cNvSpPr/>
          <p:nvPr/>
        </p:nvSpPr>
        <p:spPr>
          <a:xfrm>
            <a:off x="1426421" y="154319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Agent B</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(Conversable Agent)</a:t>
            </a:r>
            <a:endParaRPr b="1" sz="7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329" name="Google Shape;329;p13"/>
          <p:cNvSpPr/>
          <p:nvPr/>
        </p:nvSpPr>
        <p:spPr>
          <a:xfrm>
            <a:off x="1426421" y="280458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A</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(Assistant Agent)</a:t>
            </a:r>
            <a:endParaRPr b="1" sz="700">
              <a:solidFill>
                <a:schemeClr val="lt1"/>
              </a:solidFill>
              <a:latin typeface="Inter"/>
              <a:ea typeface="Inter"/>
              <a:cs typeface="Inter"/>
              <a:sym typeface="Inter"/>
            </a:endParaRPr>
          </a:p>
        </p:txBody>
      </p:sp>
      <p:cxnSp>
        <p:nvCxnSpPr>
          <p:cNvPr id="330" name="Google Shape;330;p13"/>
          <p:cNvCxnSpPr/>
          <p:nvPr/>
        </p:nvCxnSpPr>
        <p:spPr>
          <a:xfrm>
            <a:off x="1889471" y="222299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331" name="Google Shape;331;p13"/>
          <p:cNvSpPr/>
          <p:nvPr/>
        </p:nvSpPr>
        <p:spPr>
          <a:xfrm>
            <a:off x="3177575" y="132450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332" name="Google Shape;332;p13"/>
          <p:cNvSpPr/>
          <p:nvPr/>
        </p:nvSpPr>
        <p:spPr>
          <a:xfrm>
            <a:off x="2271232" y="25960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Carryover</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sp>
        <p:nvSpPr>
          <p:cNvPr id="333" name="Google Shape;333;p13"/>
          <p:cNvSpPr/>
          <p:nvPr/>
        </p:nvSpPr>
        <p:spPr>
          <a:xfrm>
            <a:off x="3301609" y="154684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C</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(User Proxy Agent)</a:t>
            </a:r>
            <a:endParaRPr b="1" sz="700">
              <a:solidFill>
                <a:schemeClr val="lt1"/>
              </a:solidFill>
              <a:latin typeface="Inter"/>
              <a:ea typeface="Inter"/>
              <a:cs typeface="Inter"/>
              <a:sym typeface="Inter"/>
            </a:endParaRPr>
          </a:p>
        </p:txBody>
      </p:sp>
      <p:sp>
        <p:nvSpPr>
          <p:cNvPr id="334" name="Google Shape;334;p13"/>
          <p:cNvSpPr/>
          <p:nvPr/>
        </p:nvSpPr>
        <p:spPr>
          <a:xfrm>
            <a:off x="3301609" y="280823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B</a:t>
            </a:r>
            <a:endParaRPr b="1" sz="900">
              <a:solidFill>
                <a:schemeClr val="lt1"/>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700">
                <a:solidFill>
                  <a:schemeClr val="lt1"/>
                </a:solidFill>
                <a:latin typeface="Inter"/>
                <a:ea typeface="Inter"/>
                <a:cs typeface="Inter"/>
                <a:sym typeface="Inter"/>
              </a:rPr>
              <a:t>(Conversable Agent)</a:t>
            </a:r>
            <a:endParaRPr b="1" sz="900">
              <a:solidFill>
                <a:schemeClr val="lt1"/>
              </a:solidFill>
              <a:latin typeface="Inter"/>
              <a:ea typeface="Inter"/>
              <a:cs typeface="Inter"/>
              <a:sym typeface="Inter"/>
            </a:endParaRPr>
          </a:p>
        </p:txBody>
      </p:sp>
      <p:cxnSp>
        <p:nvCxnSpPr>
          <p:cNvPr id="335" name="Google Shape;335;p13"/>
          <p:cNvCxnSpPr/>
          <p:nvPr/>
        </p:nvCxnSpPr>
        <p:spPr>
          <a:xfrm>
            <a:off x="2478018" y="2665797"/>
            <a:ext cx="741600" cy="0"/>
          </a:xfrm>
          <a:prstGeom prst="straightConnector1">
            <a:avLst/>
          </a:prstGeom>
          <a:noFill/>
          <a:ln cap="flat" cmpd="sng" w="19050">
            <a:solidFill>
              <a:srgbClr val="DAE0E6"/>
            </a:solidFill>
            <a:prstDash val="solid"/>
            <a:round/>
            <a:headEnd len="med" w="med" type="none"/>
            <a:tailEnd len="med" w="med" type="stealth"/>
          </a:ln>
        </p:spPr>
      </p:cxnSp>
      <p:cxnSp>
        <p:nvCxnSpPr>
          <p:cNvPr id="336" name="Google Shape;336;p13"/>
          <p:cNvCxnSpPr/>
          <p:nvPr/>
        </p:nvCxnSpPr>
        <p:spPr>
          <a:xfrm>
            <a:off x="424316" y="2665797"/>
            <a:ext cx="872400" cy="0"/>
          </a:xfrm>
          <a:prstGeom prst="straightConnector1">
            <a:avLst/>
          </a:prstGeom>
          <a:noFill/>
          <a:ln cap="flat" cmpd="sng" w="19050">
            <a:solidFill>
              <a:srgbClr val="DAE0E6"/>
            </a:solidFill>
            <a:prstDash val="solid"/>
            <a:round/>
            <a:headEnd len="med" w="med" type="none"/>
            <a:tailEnd len="med" w="med" type="stealth"/>
          </a:ln>
        </p:spPr>
      </p:cxnSp>
      <p:sp>
        <p:nvSpPr>
          <p:cNvPr id="337" name="Google Shape;337;p13"/>
          <p:cNvSpPr/>
          <p:nvPr/>
        </p:nvSpPr>
        <p:spPr>
          <a:xfrm>
            <a:off x="271849" y="22235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Initial Message</a:t>
            </a:r>
            <a:endParaRPr sz="900">
              <a:solidFill>
                <a:srgbClr val="FFFFFF"/>
              </a:solidFill>
              <a:latin typeface="Inter"/>
              <a:ea typeface="Inter"/>
              <a:cs typeface="Inter"/>
              <a:sym typeface="Inter"/>
            </a:endParaRPr>
          </a:p>
        </p:txBody>
      </p:sp>
      <p:cxnSp>
        <p:nvCxnSpPr>
          <p:cNvPr id="338" name="Google Shape;338;p13"/>
          <p:cNvCxnSpPr/>
          <p:nvPr/>
        </p:nvCxnSpPr>
        <p:spPr>
          <a:xfrm>
            <a:off x="3764659" y="222664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339" name="Google Shape;339;p13"/>
          <p:cNvSpPr/>
          <p:nvPr/>
        </p:nvSpPr>
        <p:spPr>
          <a:xfrm>
            <a:off x="5086227" y="1324500"/>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340" name="Google Shape;340;p13"/>
          <p:cNvSpPr/>
          <p:nvPr/>
        </p:nvSpPr>
        <p:spPr>
          <a:xfrm>
            <a:off x="5210712" y="1539700"/>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Agent D</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(Assistant Agent)</a:t>
            </a:r>
            <a:endParaRPr b="1" sz="7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341" name="Google Shape;341;p13"/>
          <p:cNvSpPr/>
          <p:nvPr/>
        </p:nvSpPr>
        <p:spPr>
          <a:xfrm>
            <a:off x="5210712" y="2800907"/>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C</a:t>
            </a:r>
            <a:endParaRPr b="1" sz="900">
              <a:solidFill>
                <a:schemeClr val="lt1"/>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700">
                <a:solidFill>
                  <a:schemeClr val="lt1"/>
                </a:solidFill>
                <a:latin typeface="Inter"/>
                <a:ea typeface="Inter"/>
                <a:cs typeface="Inter"/>
                <a:sym typeface="Inter"/>
              </a:rPr>
              <a:t>(User Proxy Agent)</a:t>
            </a:r>
            <a:endParaRPr b="1" sz="900">
              <a:solidFill>
                <a:schemeClr val="lt1"/>
              </a:solidFill>
              <a:latin typeface="Inter"/>
              <a:ea typeface="Inter"/>
              <a:cs typeface="Inter"/>
              <a:sym typeface="Inter"/>
            </a:endParaRPr>
          </a:p>
        </p:txBody>
      </p:sp>
      <p:cxnSp>
        <p:nvCxnSpPr>
          <p:cNvPr id="342" name="Google Shape;342;p13"/>
          <p:cNvCxnSpPr>
            <a:stCxn id="340" idx="2"/>
            <a:endCxn id="341" idx="0"/>
          </p:cNvCxnSpPr>
          <p:nvPr/>
        </p:nvCxnSpPr>
        <p:spPr>
          <a:xfrm>
            <a:off x="5673762" y="2219500"/>
            <a:ext cx="0" cy="581400"/>
          </a:xfrm>
          <a:prstGeom prst="straightConnector1">
            <a:avLst/>
          </a:prstGeom>
          <a:noFill/>
          <a:ln cap="flat" cmpd="sng" w="19050">
            <a:solidFill>
              <a:srgbClr val="DAE0E6"/>
            </a:solidFill>
            <a:prstDash val="solid"/>
            <a:round/>
            <a:headEnd len="med" w="med" type="stealth"/>
            <a:tailEnd len="med" w="med" type="stealth"/>
          </a:ln>
        </p:spPr>
      </p:cxnSp>
      <p:sp>
        <p:nvSpPr>
          <p:cNvPr id="343" name="Google Shape;343;p13"/>
          <p:cNvSpPr/>
          <p:nvPr/>
        </p:nvSpPr>
        <p:spPr>
          <a:xfrm>
            <a:off x="4149401" y="25960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Carryover</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cxnSp>
        <p:nvCxnSpPr>
          <p:cNvPr id="344" name="Google Shape;344;p13"/>
          <p:cNvCxnSpPr/>
          <p:nvPr/>
        </p:nvCxnSpPr>
        <p:spPr>
          <a:xfrm>
            <a:off x="4356188" y="26657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345" name="Google Shape;345;p13"/>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6" name="Google Shape;346;p13"/>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Sequential Chat </a:t>
            </a:r>
            <a:r>
              <a:rPr b="1" lang="en" sz="2400">
                <a:solidFill>
                  <a:schemeClr val="lt1"/>
                </a:solidFill>
                <a:latin typeface="Inter"/>
                <a:ea typeface="Inter"/>
                <a:cs typeface="Inter"/>
                <a:sym typeface="Inter"/>
              </a:rPr>
              <a:t>Process</a:t>
            </a:r>
            <a:endParaRPr b="1" sz="2400">
              <a:solidFill>
                <a:schemeClr val="lt1"/>
              </a:solidFill>
              <a:latin typeface="Inter"/>
              <a:ea typeface="Inter"/>
              <a:cs typeface="Inter"/>
              <a:sym typeface="Inter"/>
            </a:endParaRPr>
          </a:p>
        </p:txBody>
      </p:sp>
      <p:sp>
        <p:nvSpPr>
          <p:cNvPr id="347" name="Google Shape;347;p13"/>
          <p:cNvSpPr/>
          <p:nvPr/>
        </p:nvSpPr>
        <p:spPr>
          <a:xfrm>
            <a:off x="7020025" y="2379050"/>
            <a:ext cx="926100" cy="5817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900">
                <a:solidFill>
                  <a:srgbClr val="FFFFFF"/>
                </a:solidFill>
                <a:latin typeface="Inter"/>
                <a:ea typeface="Inter"/>
                <a:cs typeface="Inter"/>
                <a:sym typeface="Inter"/>
              </a:rPr>
              <a:t> Summarizer</a:t>
            </a:r>
            <a:endParaRPr b="1" sz="9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cxnSp>
        <p:nvCxnSpPr>
          <p:cNvPr id="348" name="Google Shape;348;p13"/>
          <p:cNvCxnSpPr>
            <a:stCxn id="347" idx="3"/>
          </p:cNvCxnSpPr>
          <p:nvPr/>
        </p:nvCxnSpPr>
        <p:spPr>
          <a:xfrm flipH="1" rot="10800000">
            <a:off x="7946125" y="2665700"/>
            <a:ext cx="500400" cy="4200"/>
          </a:xfrm>
          <a:prstGeom prst="straightConnector1">
            <a:avLst/>
          </a:prstGeom>
          <a:noFill/>
          <a:ln cap="flat" cmpd="sng" w="19050">
            <a:solidFill>
              <a:srgbClr val="DAE0E6"/>
            </a:solidFill>
            <a:prstDash val="solid"/>
            <a:round/>
            <a:headEnd len="med" w="med" type="none"/>
            <a:tailEnd len="med" w="med" type="stealth"/>
          </a:ln>
        </p:spPr>
      </p:cxnSp>
      <p:sp>
        <p:nvSpPr>
          <p:cNvPr id="349" name="Google Shape;349;p13"/>
          <p:cNvSpPr/>
          <p:nvPr/>
        </p:nvSpPr>
        <p:spPr>
          <a:xfrm>
            <a:off x="7960636" y="2279697"/>
            <a:ext cx="1441800" cy="772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Inter"/>
              <a:ea typeface="Inter"/>
              <a:cs typeface="Inter"/>
              <a:sym typeface="Inter"/>
            </a:endParaRPr>
          </a:p>
          <a:p>
            <a:pPr indent="0" lvl="0" marL="0" rtl="0" algn="ctr">
              <a:spcBef>
                <a:spcPts val="0"/>
              </a:spcBef>
              <a:spcAft>
                <a:spcPts val="0"/>
              </a:spcAft>
              <a:buNone/>
            </a:pPr>
            <a:r>
              <a:rPr lang="en" sz="1300">
                <a:solidFill>
                  <a:srgbClr val="FFFFFF"/>
                </a:solidFill>
                <a:latin typeface="Inter"/>
                <a:ea typeface="Inter"/>
                <a:cs typeface="Inter"/>
                <a:sym typeface="Inter"/>
              </a:rPr>
              <a:t> </a:t>
            </a:r>
            <a:r>
              <a:rPr lang="en" sz="1100">
                <a:solidFill>
                  <a:srgbClr val="FFFFFF"/>
                </a:solidFill>
                <a:latin typeface="Inter"/>
                <a:ea typeface="Inter"/>
                <a:cs typeface="Inter"/>
                <a:sym typeface="Inter"/>
              </a:rPr>
              <a:t>Chat </a:t>
            </a:r>
            <a:endParaRPr sz="1100">
              <a:solidFill>
                <a:srgbClr val="FFFFFF"/>
              </a:solidFill>
              <a:latin typeface="Inter"/>
              <a:ea typeface="Inter"/>
              <a:cs typeface="Inter"/>
              <a:sym typeface="Inter"/>
            </a:endParaRPr>
          </a:p>
          <a:p>
            <a:pPr indent="0" lvl="0" marL="0" rtl="0" algn="ctr">
              <a:spcBef>
                <a:spcPts val="0"/>
              </a:spcBef>
              <a:spcAft>
                <a:spcPts val="0"/>
              </a:spcAft>
              <a:buNone/>
            </a:pPr>
            <a:r>
              <a:rPr lang="en" sz="1100">
                <a:solidFill>
                  <a:srgbClr val="FFFFFF"/>
                </a:solidFill>
                <a:latin typeface="Inter"/>
                <a:ea typeface="Inter"/>
                <a:cs typeface="Inter"/>
                <a:sym typeface="Inter"/>
              </a:rPr>
              <a:t>  Result</a:t>
            </a:r>
            <a:endParaRPr sz="1100">
              <a:solidFill>
                <a:srgbClr val="FFFFFF"/>
              </a:solidFill>
              <a:latin typeface="Inter"/>
              <a:ea typeface="Inter"/>
              <a:cs typeface="Inter"/>
              <a:sym typeface="Inter"/>
            </a:endParaRPr>
          </a:p>
          <a:p>
            <a:pPr indent="0" lvl="0" marL="0" rtl="0" algn="ctr">
              <a:spcBef>
                <a:spcPts val="0"/>
              </a:spcBef>
              <a:spcAft>
                <a:spcPts val="0"/>
              </a:spcAft>
              <a:buNone/>
            </a:pPr>
            <a:r>
              <a:t/>
            </a:r>
            <a:endParaRPr sz="1300">
              <a:solidFill>
                <a:srgbClr val="FFFFFF"/>
              </a:solidFill>
              <a:latin typeface="Inter"/>
              <a:ea typeface="Inter"/>
              <a:cs typeface="Inter"/>
              <a:sym typeface="Inter"/>
            </a:endParaRPr>
          </a:p>
        </p:txBody>
      </p:sp>
      <p:sp>
        <p:nvSpPr>
          <p:cNvPr id="350" name="Google Shape;350;p13"/>
          <p:cNvSpPr/>
          <p:nvPr/>
        </p:nvSpPr>
        <p:spPr>
          <a:xfrm>
            <a:off x="6054401" y="25960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Carryover</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cxnSp>
        <p:nvCxnSpPr>
          <p:cNvPr id="351" name="Google Shape;351;p13"/>
          <p:cNvCxnSpPr/>
          <p:nvPr/>
        </p:nvCxnSpPr>
        <p:spPr>
          <a:xfrm>
            <a:off x="6261188" y="26657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352" name="Google Shape;352;p13"/>
          <p:cNvSpPr/>
          <p:nvPr/>
        </p:nvSpPr>
        <p:spPr>
          <a:xfrm>
            <a:off x="3275448" y="4065717"/>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2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Carryover</a:t>
            </a:r>
            <a:endParaRPr b="1" sz="9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cxnSp>
        <p:nvCxnSpPr>
          <p:cNvPr id="353" name="Google Shape;353;p13"/>
          <p:cNvCxnSpPr/>
          <p:nvPr/>
        </p:nvCxnSpPr>
        <p:spPr>
          <a:xfrm flipH="1" rot="-5400000">
            <a:off x="3778456" y="1808205"/>
            <a:ext cx="3600" cy="3786300"/>
          </a:xfrm>
          <a:prstGeom prst="bentConnector3">
            <a:avLst>
              <a:gd fmla="val 20359570" name="adj1"/>
            </a:avLst>
          </a:prstGeom>
          <a:noFill/>
          <a:ln cap="flat" cmpd="sng" w="19050">
            <a:solidFill>
              <a:srgbClr val="DAE0E6"/>
            </a:solidFill>
            <a:prstDash val="solid"/>
            <a:round/>
            <a:headEnd len="med" w="med" type="none"/>
            <a:tailEnd len="med" w="med" type="stealth"/>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14"/>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59" name="Google Shape;359;p14"/>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Sequential Chat Code Structure</a:t>
            </a:r>
            <a:endParaRPr b="1" sz="2400">
              <a:solidFill>
                <a:schemeClr val="lt1"/>
              </a:solidFill>
              <a:latin typeface="Inter"/>
              <a:ea typeface="Inter"/>
              <a:cs typeface="Inter"/>
              <a:sym typeface="Inter"/>
            </a:endParaRPr>
          </a:p>
        </p:txBody>
      </p:sp>
      <p:pic>
        <p:nvPicPr>
          <p:cNvPr id="360" name="Google Shape;360;p14"/>
          <p:cNvPicPr preferRelativeResize="0"/>
          <p:nvPr/>
        </p:nvPicPr>
        <p:blipFill>
          <a:blip r:embed="rId3">
            <a:alphaModFix/>
          </a:blip>
          <a:stretch>
            <a:fillRect/>
          </a:stretch>
        </p:blipFill>
        <p:spPr>
          <a:xfrm>
            <a:off x="3322013" y="1295075"/>
            <a:ext cx="4023976" cy="2529351"/>
          </a:xfrm>
          <a:prstGeom prst="rect">
            <a:avLst/>
          </a:prstGeom>
          <a:noFill/>
          <a:ln>
            <a:noFill/>
          </a:ln>
        </p:spPr>
      </p:pic>
      <p:sp>
        <p:nvSpPr>
          <p:cNvPr id="361" name="Google Shape;361;p14"/>
          <p:cNvSpPr/>
          <p:nvPr/>
        </p:nvSpPr>
        <p:spPr>
          <a:xfrm>
            <a:off x="1020000" y="2177250"/>
            <a:ext cx="1647000" cy="7551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Inter"/>
                <a:ea typeface="Inter"/>
                <a:cs typeface="Inter"/>
                <a:sym typeface="Inter"/>
              </a:rPr>
              <a:t>Step 1 - Define Role of Each Agent</a:t>
            </a:r>
            <a:endParaRPr>
              <a:solidFill>
                <a:schemeClr val="lt1"/>
              </a:solidFill>
              <a:latin typeface="Inter"/>
              <a:ea typeface="Inter"/>
              <a:cs typeface="Inter"/>
              <a:sym typeface="Inter"/>
            </a:endParaRPr>
          </a:p>
        </p:txBody>
      </p:sp>
      <p:cxnSp>
        <p:nvCxnSpPr>
          <p:cNvPr id="362" name="Google Shape;362;p14"/>
          <p:cNvCxnSpPr>
            <a:endCxn id="361" idx="3"/>
          </p:cNvCxnSpPr>
          <p:nvPr/>
        </p:nvCxnSpPr>
        <p:spPr>
          <a:xfrm flipH="1">
            <a:off x="2667000" y="1392300"/>
            <a:ext cx="652500" cy="1162500"/>
          </a:xfrm>
          <a:prstGeom prst="straightConnector1">
            <a:avLst/>
          </a:prstGeom>
          <a:noFill/>
          <a:ln cap="flat" cmpd="sng" w="19050">
            <a:solidFill>
              <a:srgbClr val="DAE0E6"/>
            </a:solidFill>
            <a:prstDash val="solid"/>
            <a:round/>
            <a:headEnd len="med" w="med" type="none"/>
            <a:tailEnd len="med" w="med" type="none"/>
          </a:ln>
        </p:spPr>
      </p:cxnSp>
      <p:cxnSp>
        <p:nvCxnSpPr>
          <p:cNvPr id="363" name="Google Shape;363;p14"/>
          <p:cNvCxnSpPr>
            <a:endCxn id="361" idx="3"/>
          </p:cNvCxnSpPr>
          <p:nvPr/>
        </p:nvCxnSpPr>
        <p:spPr>
          <a:xfrm flipH="1">
            <a:off x="2667000" y="2007300"/>
            <a:ext cx="660000" cy="547500"/>
          </a:xfrm>
          <a:prstGeom prst="straightConnector1">
            <a:avLst/>
          </a:prstGeom>
          <a:noFill/>
          <a:ln cap="flat" cmpd="sng" w="19050">
            <a:solidFill>
              <a:srgbClr val="DAE0E6"/>
            </a:solidFill>
            <a:prstDash val="solid"/>
            <a:round/>
            <a:headEnd len="med" w="med" type="none"/>
            <a:tailEnd len="med" w="med" type="none"/>
          </a:ln>
        </p:spPr>
      </p:cxnSp>
      <p:cxnSp>
        <p:nvCxnSpPr>
          <p:cNvPr id="364" name="Google Shape;364;p14"/>
          <p:cNvCxnSpPr>
            <a:stCxn id="360" idx="1"/>
            <a:endCxn id="361" idx="3"/>
          </p:cNvCxnSpPr>
          <p:nvPr/>
        </p:nvCxnSpPr>
        <p:spPr>
          <a:xfrm rot="10800000">
            <a:off x="2667113" y="2554650"/>
            <a:ext cx="654900" cy="5100"/>
          </a:xfrm>
          <a:prstGeom prst="straightConnector1">
            <a:avLst/>
          </a:prstGeom>
          <a:noFill/>
          <a:ln cap="flat" cmpd="sng" w="19050">
            <a:solidFill>
              <a:srgbClr val="DAE0E6"/>
            </a:solidFill>
            <a:prstDash val="solid"/>
            <a:round/>
            <a:headEnd len="med" w="med" type="none"/>
            <a:tailEnd len="med" w="med" type="none"/>
          </a:ln>
        </p:spPr>
      </p:cxnSp>
      <p:cxnSp>
        <p:nvCxnSpPr>
          <p:cNvPr id="365" name="Google Shape;365;p14"/>
          <p:cNvCxnSpPr>
            <a:endCxn id="361" idx="3"/>
          </p:cNvCxnSpPr>
          <p:nvPr/>
        </p:nvCxnSpPr>
        <p:spPr>
          <a:xfrm rot="10800000">
            <a:off x="2667000" y="2554800"/>
            <a:ext cx="652500" cy="682500"/>
          </a:xfrm>
          <a:prstGeom prst="straightConnector1">
            <a:avLst/>
          </a:prstGeom>
          <a:noFill/>
          <a:ln cap="flat" cmpd="sng" w="19050">
            <a:solidFill>
              <a:srgbClr val="DAE0E6"/>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15"/>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71" name="Google Shape;371;p15"/>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Sequential Chat Code Structure</a:t>
            </a:r>
            <a:endParaRPr b="1" sz="2400">
              <a:solidFill>
                <a:schemeClr val="lt1"/>
              </a:solidFill>
              <a:latin typeface="Inter"/>
              <a:ea typeface="Inter"/>
              <a:cs typeface="Inter"/>
              <a:sym typeface="Inter"/>
            </a:endParaRPr>
          </a:p>
        </p:txBody>
      </p:sp>
      <p:pic>
        <p:nvPicPr>
          <p:cNvPr id="372" name="Google Shape;372;p15"/>
          <p:cNvPicPr preferRelativeResize="0"/>
          <p:nvPr/>
        </p:nvPicPr>
        <p:blipFill>
          <a:blip r:embed="rId3">
            <a:alphaModFix/>
          </a:blip>
          <a:stretch>
            <a:fillRect/>
          </a:stretch>
        </p:blipFill>
        <p:spPr>
          <a:xfrm>
            <a:off x="1740500" y="908350"/>
            <a:ext cx="5663025" cy="3326801"/>
          </a:xfrm>
          <a:prstGeom prst="rect">
            <a:avLst/>
          </a:prstGeom>
          <a:noFill/>
          <a:ln>
            <a:noFill/>
          </a:ln>
        </p:spPr>
      </p:pic>
      <p:sp>
        <p:nvSpPr>
          <p:cNvPr id="373" name="Google Shape;373;p15"/>
          <p:cNvSpPr/>
          <p:nvPr/>
        </p:nvSpPr>
        <p:spPr>
          <a:xfrm>
            <a:off x="2139525" y="1131025"/>
            <a:ext cx="1110000" cy="2691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16"/>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79" name="Google Shape;379;p16"/>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Sequential Chat Code Structure</a:t>
            </a:r>
            <a:endParaRPr b="1" sz="2400">
              <a:solidFill>
                <a:schemeClr val="lt1"/>
              </a:solidFill>
              <a:latin typeface="Inter"/>
              <a:ea typeface="Inter"/>
              <a:cs typeface="Inter"/>
              <a:sym typeface="Inter"/>
            </a:endParaRPr>
          </a:p>
        </p:txBody>
      </p:sp>
      <p:pic>
        <p:nvPicPr>
          <p:cNvPr id="380" name="Google Shape;380;p16"/>
          <p:cNvPicPr preferRelativeResize="0"/>
          <p:nvPr/>
        </p:nvPicPr>
        <p:blipFill>
          <a:blip r:embed="rId3">
            <a:alphaModFix/>
          </a:blip>
          <a:stretch>
            <a:fillRect/>
          </a:stretch>
        </p:blipFill>
        <p:spPr>
          <a:xfrm>
            <a:off x="1740500" y="908350"/>
            <a:ext cx="5663025" cy="3326801"/>
          </a:xfrm>
          <a:prstGeom prst="rect">
            <a:avLst/>
          </a:prstGeom>
          <a:noFill/>
          <a:ln>
            <a:noFill/>
          </a:ln>
        </p:spPr>
      </p:pic>
      <p:sp>
        <p:nvSpPr>
          <p:cNvPr id="381" name="Google Shape;381;p16"/>
          <p:cNvSpPr/>
          <p:nvPr/>
        </p:nvSpPr>
        <p:spPr>
          <a:xfrm>
            <a:off x="1770000" y="1035000"/>
            <a:ext cx="4725000" cy="2745000"/>
          </a:xfrm>
          <a:prstGeom prst="rect">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17"/>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87" name="Google Shape;387;p17"/>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Sequential Chat Code Structure</a:t>
            </a:r>
            <a:endParaRPr b="1" sz="2400">
              <a:solidFill>
                <a:schemeClr val="lt1"/>
              </a:solidFill>
              <a:latin typeface="Inter"/>
              <a:ea typeface="Inter"/>
              <a:cs typeface="Inter"/>
              <a:sym typeface="Inter"/>
            </a:endParaRPr>
          </a:p>
        </p:txBody>
      </p:sp>
      <p:pic>
        <p:nvPicPr>
          <p:cNvPr id="388" name="Google Shape;388;p17"/>
          <p:cNvPicPr preferRelativeResize="0"/>
          <p:nvPr/>
        </p:nvPicPr>
        <p:blipFill>
          <a:blip r:embed="rId3">
            <a:alphaModFix/>
          </a:blip>
          <a:stretch>
            <a:fillRect/>
          </a:stretch>
        </p:blipFill>
        <p:spPr>
          <a:xfrm>
            <a:off x="1740500" y="908350"/>
            <a:ext cx="5663025" cy="3326801"/>
          </a:xfrm>
          <a:prstGeom prst="rect">
            <a:avLst/>
          </a:prstGeom>
          <a:noFill/>
          <a:ln>
            <a:noFill/>
          </a:ln>
        </p:spPr>
      </p:pic>
      <p:sp>
        <p:nvSpPr>
          <p:cNvPr id="389" name="Google Shape;389;p17"/>
          <p:cNvSpPr/>
          <p:nvPr/>
        </p:nvSpPr>
        <p:spPr>
          <a:xfrm>
            <a:off x="1770000" y="1035000"/>
            <a:ext cx="4275000" cy="897600"/>
          </a:xfrm>
          <a:prstGeom prst="rect">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18"/>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95" name="Google Shape;395;p18"/>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Sequential Chat Code Structure</a:t>
            </a:r>
            <a:endParaRPr b="1" sz="2400">
              <a:solidFill>
                <a:schemeClr val="lt1"/>
              </a:solidFill>
              <a:latin typeface="Inter"/>
              <a:ea typeface="Inter"/>
              <a:cs typeface="Inter"/>
              <a:sym typeface="Inter"/>
            </a:endParaRPr>
          </a:p>
        </p:txBody>
      </p:sp>
      <p:pic>
        <p:nvPicPr>
          <p:cNvPr id="396" name="Google Shape;396;p18"/>
          <p:cNvPicPr preferRelativeResize="0"/>
          <p:nvPr/>
        </p:nvPicPr>
        <p:blipFill>
          <a:blip r:embed="rId3">
            <a:alphaModFix/>
          </a:blip>
          <a:stretch>
            <a:fillRect/>
          </a:stretch>
        </p:blipFill>
        <p:spPr>
          <a:xfrm>
            <a:off x="1740500" y="908350"/>
            <a:ext cx="5663025" cy="3326801"/>
          </a:xfrm>
          <a:prstGeom prst="rect">
            <a:avLst/>
          </a:prstGeom>
          <a:noFill/>
          <a:ln>
            <a:noFill/>
          </a:ln>
        </p:spPr>
      </p:pic>
      <p:sp>
        <p:nvSpPr>
          <p:cNvPr id="397" name="Google Shape;397;p18"/>
          <p:cNvSpPr/>
          <p:nvPr/>
        </p:nvSpPr>
        <p:spPr>
          <a:xfrm>
            <a:off x="1770000" y="2064300"/>
            <a:ext cx="4275000" cy="785700"/>
          </a:xfrm>
          <a:prstGeom prst="rect">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19"/>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3" name="Google Shape;403;p19"/>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Sequential Chat Code Structure</a:t>
            </a:r>
            <a:endParaRPr b="1" sz="2400">
              <a:solidFill>
                <a:schemeClr val="lt1"/>
              </a:solidFill>
              <a:latin typeface="Inter"/>
              <a:ea typeface="Inter"/>
              <a:cs typeface="Inter"/>
              <a:sym typeface="Inter"/>
            </a:endParaRPr>
          </a:p>
        </p:txBody>
      </p:sp>
      <p:pic>
        <p:nvPicPr>
          <p:cNvPr id="404" name="Google Shape;404;p19"/>
          <p:cNvPicPr preferRelativeResize="0"/>
          <p:nvPr/>
        </p:nvPicPr>
        <p:blipFill>
          <a:blip r:embed="rId3">
            <a:alphaModFix/>
          </a:blip>
          <a:stretch>
            <a:fillRect/>
          </a:stretch>
        </p:blipFill>
        <p:spPr>
          <a:xfrm>
            <a:off x="1740500" y="908350"/>
            <a:ext cx="5663025" cy="3326801"/>
          </a:xfrm>
          <a:prstGeom prst="rect">
            <a:avLst/>
          </a:prstGeom>
          <a:noFill/>
          <a:ln>
            <a:noFill/>
          </a:ln>
        </p:spPr>
      </p:pic>
      <p:sp>
        <p:nvSpPr>
          <p:cNvPr id="405" name="Google Shape;405;p19"/>
          <p:cNvSpPr/>
          <p:nvPr/>
        </p:nvSpPr>
        <p:spPr>
          <a:xfrm>
            <a:off x="1770000" y="2978700"/>
            <a:ext cx="4275000" cy="785700"/>
          </a:xfrm>
          <a:prstGeom prst="rect">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20"/>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1" name="Google Shape;411;p20"/>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Sequential Chat Code Structure</a:t>
            </a:r>
            <a:endParaRPr b="1" sz="2400">
              <a:solidFill>
                <a:schemeClr val="lt1"/>
              </a:solidFill>
              <a:latin typeface="Inter"/>
              <a:ea typeface="Inter"/>
              <a:cs typeface="Inter"/>
              <a:sym typeface="Inter"/>
            </a:endParaRPr>
          </a:p>
        </p:txBody>
      </p:sp>
      <p:pic>
        <p:nvPicPr>
          <p:cNvPr id="412" name="Google Shape;412;p20"/>
          <p:cNvPicPr preferRelativeResize="0"/>
          <p:nvPr/>
        </p:nvPicPr>
        <p:blipFill>
          <a:blip r:embed="rId3">
            <a:alphaModFix/>
          </a:blip>
          <a:stretch>
            <a:fillRect/>
          </a:stretch>
        </p:blipFill>
        <p:spPr>
          <a:xfrm>
            <a:off x="239050" y="1803625"/>
            <a:ext cx="8600148" cy="819059"/>
          </a:xfrm>
          <a:prstGeom prst="rect">
            <a:avLst/>
          </a:prstGeom>
          <a:noFill/>
          <a:ln>
            <a:noFill/>
          </a:ln>
        </p:spPr>
      </p:pic>
      <p:sp>
        <p:nvSpPr>
          <p:cNvPr id="413" name="Google Shape;413;p20"/>
          <p:cNvSpPr/>
          <p:nvPr/>
        </p:nvSpPr>
        <p:spPr>
          <a:xfrm>
            <a:off x="264050" y="1835700"/>
            <a:ext cx="5391300" cy="2370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21"/>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9" name="Google Shape;419;p21"/>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Applications of </a:t>
            </a:r>
            <a:r>
              <a:rPr b="1" lang="en" sz="2400">
                <a:solidFill>
                  <a:schemeClr val="lt1"/>
                </a:solidFill>
                <a:latin typeface="Inter"/>
                <a:ea typeface="Inter"/>
                <a:cs typeface="Inter"/>
                <a:sym typeface="Inter"/>
              </a:rPr>
              <a:t>Sequential Chat</a:t>
            </a:r>
            <a:endParaRPr b="1" sz="2400">
              <a:solidFill>
                <a:schemeClr val="lt1"/>
              </a:solidFill>
              <a:latin typeface="Inter"/>
              <a:ea typeface="Inter"/>
              <a:cs typeface="Inter"/>
              <a:sym typeface="Inte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22"/>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5" name="Google Shape;425;p22"/>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Problem Solving</a:t>
            </a:r>
            <a:endParaRPr b="1" sz="2400">
              <a:solidFill>
                <a:schemeClr val="lt1"/>
              </a:solidFill>
              <a:latin typeface="Inter"/>
              <a:ea typeface="Inter"/>
              <a:cs typeface="Inter"/>
              <a:sym typeface="Inter"/>
            </a:endParaRPr>
          </a:p>
        </p:txBody>
      </p:sp>
      <p:sp>
        <p:nvSpPr>
          <p:cNvPr id="426" name="Google Shape;426;p22"/>
          <p:cNvSpPr/>
          <p:nvPr/>
        </p:nvSpPr>
        <p:spPr>
          <a:xfrm>
            <a:off x="1987218" y="117475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427" name="Google Shape;427;p22"/>
          <p:cNvSpPr/>
          <p:nvPr/>
        </p:nvSpPr>
        <p:spPr>
          <a:xfrm>
            <a:off x="2113784" y="139709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85D992"/>
                </a:solidFill>
                <a:latin typeface="Inter"/>
                <a:ea typeface="Inter"/>
                <a:cs typeface="Inter"/>
                <a:sym typeface="Inter"/>
              </a:rPr>
              <a:t>UserProxy</a:t>
            </a:r>
            <a:endParaRPr b="1" sz="800">
              <a:solidFill>
                <a:srgbClr val="85D992"/>
              </a:solidFill>
              <a:latin typeface="Inter"/>
              <a:ea typeface="Inter"/>
              <a:cs typeface="Inter"/>
              <a:sym typeface="Inter"/>
            </a:endParaRPr>
          </a:p>
          <a:p>
            <a:pPr indent="0" lvl="0" marL="0" rtl="0" algn="ctr">
              <a:spcBef>
                <a:spcPts val="0"/>
              </a:spcBef>
              <a:spcAft>
                <a:spcPts val="0"/>
              </a:spcAft>
              <a:buNone/>
            </a:pPr>
            <a:r>
              <a:rPr b="1" lang="en" sz="800">
                <a:solidFill>
                  <a:srgbClr val="85D992"/>
                </a:solidFill>
                <a:latin typeface="Inter"/>
                <a:ea typeface="Inter"/>
                <a:cs typeface="Inter"/>
                <a:sym typeface="Inter"/>
              </a:rPr>
              <a:t>Agent</a:t>
            </a:r>
            <a:endParaRPr b="1" sz="800">
              <a:solidFill>
                <a:srgbClr val="85D992"/>
              </a:solidFill>
              <a:latin typeface="Inter"/>
              <a:ea typeface="Inter"/>
              <a:cs typeface="Inter"/>
              <a:sym typeface="Inter"/>
            </a:endParaRPr>
          </a:p>
        </p:txBody>
      </p:sp>
      <p:sp>
        <p:nvSpPr>
          <p:cNvPr id="428" name="Google Shape;428;p22"/>
          <p:cNvSpPr/>
          <p:nvPr/>
        </p:nvSpPr>
        <p:spPr>
          <a:xfrm>
            <a:off x="2113784" y="265848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F9C823"/>
                </a:solidFill>
                <a:latin typeface="Inter"/>
                <a:ea typeface="Inter"/>
                <a:cs typeface="Inter"/>
                <a:sym typeface="Inter"/>
              </a:rPr>
              <a:t>Data Cleaner Agent</a:t>
            </a:r>
            <a:endParaRPr b="1" sz="600">
              <a:solidFill>
                <a:srgbClr val="F9C823"/>
              </a:solidFill>
              <a:latin typeface="Inter"/>
              <a:ea typeface="Inter"/>
              <a:cs typeface="Inter"/>
              <a:sym typeface="Inter"/>
            </a:endParaRPr>
          </a:p>
        </p:txBody>
      </p:sp>
      <p:cxnSp>
        <p:nvCxnSpPr>
          <p:cNvPr id="429" name="Google Shape;429;p22"/>
          <p:cNvCxnSpPr/>
          <p:nvPr/>
        </p:nvCxnSpPr>
        <p:spPr>
          <a:xfrm>
            <a:off x="2576834" y="207689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430" name="Google Shape;430;p22"/>
          <p:cNvSpPr/>
          <p:nvPr/>
        </p:nvSpPr>
        <p:spPr>
          <a:xfrm>
            <a:off x="3864938" y="117840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431" name="Google Shape;431;p22"/>
          <p:cNvSpPr/>
          <p:nvPr/>
        </p:nvSpPr>
        <p:spPr>
          <a:xfrm>
            <a:off x="2958595" y="24499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Carryover</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sp>
        <p:nvSpPr>
          <p:cNvPr id="432" name="Google Shape;432;p22"/>
          <p:cNvSpPr/>
          <p:nvPr/>
        </p:nvSpPr>
        <p:spPr>
          <a:xfrm>
            <a:off x="3988972" y="140074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2674ED"/>
                </a:solidFill>
                <a:latin typeface="Inter"/>
                <a:ea typeface="Inter"/>
                <a:cs typeface="Inter"/>
                <a:sym typeface="Inter"/>
              </a:rPr>
              <a:t>Modeling</a:t>
            </a:r>
            <a:endParaRPr b="1" sz="800">
              <a:solidFill>
                <a:srgbClr val="2674ED"/>
              </a:solidFill>
              <a:latin typeface="Inter"/>
              <a:ea typeface="Inter"/>
              <a:cs typeface="Inter"/>
              <a:sym typeface="Inter"/>
            </a:endParaRPr>
          </a:p>
          <a:p>
            <a:pPr indent="0" lvl="0" marL="0" rtl="0" algn="ctr">
              <a:spcBef>
                <a:spcPts val="0"/>
              </a:spcBef>
              <a:spcAft>
                <a:spcPts val="0"/>
              </a:spcAft>
              <a:buNone/>
            </a:pPr>
            <a:r>
              <a:rPr b="1" lang="en" sz="800">
                <a:solidFill>
                  <a:srgbClr val="2674ED"/>
                </a:solidFill>
                <a:latin typeface="Inter"/>
                <a:ea typeface="Inter"/>
                <a:cs typeface="Inter"/>
                <a:sym typeface="Inter"/>
              </a:rPr>
              <a:t>Agent</a:t>
            </a:r>
            <a:endParaRPr b="1" sz="800">
              <a:solidFill>
                <a:srgbClr val="2674ED"/>
              </a:solidFill>
              <a:latin typeface="Inter"/>
              <a:ea typeface="Inter"/>
              <a:cs typeface="Inter"/>
              <a:sym typeface="Inter"/>
            </a:endParaRPr>
          </a:p>
        </p:txBody>
      </p:sp>
      <p:sp>
        <p:nvSpPr>
          <p:cNvPr id="433" name="Google Shape;433;p22"/>
          <p:cNvSpPr/>
          <p:nvPr/>
        </p:nvSpPr>
        <p:spPr>
          <a:xfrm>
            <a:off x="3988972" y="266213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b="1" sz="800">
              <a:solidFill>
                <a:srgbClr val="85D992"/>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800">
                <a:solidFill>
                  <a:srgbClr val="85D992"/>
                </a:solidFill>
                <a:latin typeface="Inter"/>
                <a:ea typeface="Inter"/>
                <a:cs typeface="Inter"/>
                <a:sym typeface="Inter"/>
              </a:rPr>
              <a:t>Feature Engineering Agent</a:t>
            </a:r>
            <a:endParaRPr b="1" sz="600">
              <a:solidFill>
                <a:srgbClr val="85D992"/>
              </a:solidFill>
              <a:latin typeface="Inter"/>
              <a:ea typeface="Inter"/>
              <a:cs typeface="Inter"/>
              <a:sym typeface="Inter"/>
            </a:endParaRPr>
          </a:p>
          <a:p>
            <a:pPr indent="0" lvl="0" marL="0" rtl="0" algn="l">
              <a:spcBef>
                <a:spcPts val="0"/>
              </a:spcBef>
              <a:spcAft>
                <a:spcPts val="0"/>
              </a:spcAft>
              <a:buClr>
                <a:schemeClr val="dk1"/>
              </a:buClr>
              <a:buSzPts val="1100"/>
              <a:buFont typeface="Arial"/>
              <a:buNone/>
            </a:pPr>
            <a:r>
              <a:t/>
            </a:r>
            <a:endParaRPr b="1" sz="800">
              <a:solidFill>
                <a:srgbClr val="85D992"/>
              </a:solidFill>
              <a:latin typeface="Inter"/>
              <a:ea typeface="Inter"/>
              <a:cs typeface="Inter"/>
              <a:sym typeface="Inter"/>
            </a:endParaRPr>
          </a:p>
        </p:txBody>
      </p:sp>
      <p:cxnSp>
        <p:nvCxnSpPr>
          <p:cNvPr id="434" name="Google Shape;434;p22"/>
          <p:cNvCxnSpPr/>
          <p:nvPr/>
        </p:nvCxnSpPr>
        <p:spPr>
          <a:xfrm>
            <a:off x="3165381" y="2519697"/>
            <a:ext cx="741600" cy="0"/>
          </a:xfrm>
          <a:prstGeom prst="straightConnector1">
            <a:avLst/>
          </a:prstGeom>
          <a:noFill/>
          <a:ln cap="flat" cmpd="sng" w="19050">
            <a:solidFill>
              <a:srgbClr val="DAE0E6"/>
            </a:solidFill>
            <a:prstDash val="solid"/>
            <a:round/>
            <a:headEnd len="med" w="med" type="none"/>
            <a:tailEnd len="med" w="med" type="stealth"/>
          </a:ln>
        </p:spPr>
      </p:cxnSp>
      <p:cxnSp>
        <p:nvCxnSpPr>
          <p:cNvPr id="435" name="Google Shape;435;p22"/>
          <p:cNvCxnSpPr/>
          <p:nvPr/>
        </p:nvCxnSpPr>
        <p:spPr>
          <a:xfrm>
            <a:off x="1111678" y="2519697"/>
            <a:ext cx="872400" cy="0"/>
          </a:xfrm>
          <a:prstGeom prst="straightConnector1">
            <a:avLst/>
          </a:prstGeom>
          <a:noFill/>
          <a:ln cap="flat" cmpd="sng" w="19050">
            <a:solidFill>
              <a:srgbClr val="DAE0E6"/>
            </a:solidFill>
            <a:prstDash val="solid"/>
            <a:round/>
            <a:headEnd len="med" w="med" type="none"/>
            <a:tailEnd len="med" w="med" type="stealth"/>
          </a:ln>
        </p:spPr>
      </p:cxnSp>
      <p:sp>
        <p:nvSpPr>
          <p:cNvPr id="436" name="Google Shape;436;p22"/>
          <p:cNvSpPr/>
          <p:nvPr/>
        </p:nvSpPr>
        <p:spPr>
          <a:xfrm>
            <a:off x="959211" y="20774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Initial Message</a:t>
            </a:r>
            <a:endParaRPr sz="900">
              <a:solidFill>
                <a:srgbClr val="FFFFFF"/>
              </a:solidFill>
              <a:latin typeface="Inter"/>
              <a:ea typeface="Inter"/>
              <a:cs typeface="Inter"/>
              <a:sym typeface="Inter"/>
            </a:endParaRPr>
          </a:p>
        </p:txBody>
      </p:sp>
      <p:cxnSp>
        <p:nvCxnSpPr>
          <p:cNvPr id="437" name="Google Shape;437;p22"/>
          <p:cNvCxnSpPr/>
          <p:nvPr/>
        </p:nvCxnSpPr>
        <p:spPr>
          <a:xfrm>
            <a:off x="4452022" y="208054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438" name="Google Shape;438;p22"/>
          <p:cNvSpPr/>
          <p:nvPr/>
        </p:nvSpPr>
        <p:spPr>
          <a:xfrm>
            <a:off x="4836764" y="24499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Carryover</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cxnSp>
        <p:nvCxnSpPr>
          <p:cNvPr id="439" name="Google Shape;439;p22"/>
          <p:cNvCxnSpPr/>
          <p:nvPr/>
        </p:nvCxnSpPr>
        <p:spPr>
          <a:xfrm>
            <a:off x="5043550" y="25196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440" name="Google Shape;440;p22"/>
          <p:cNvSpPr/>
          <p:nvPr/>
        </p:nvSpPr>
        <p:spPr>
          <a:xfrm>
            <a:off x="5802387" y="2232950"/>
            <a:ext cx="926100" cy="5817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900">
                <a:solidFill>
                  <a:srgbClr val="FFFFFF"/>
                </a:solidFill>
                <a:latin typeface="Inter"/>
                <a:ea typeface="Inter"/>
                <a:cs typeface="Inter"/>
                <a:sym typeface="Inter"/>
              </a:rPr>
              <a:t> Summarizer</a:t>
            </a:r>
            <a:endParaRPr b="1" sz="9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cxnSp>
        <p:nvCxnSpPr>
          <p:cNvPr id="441" name="Google Shape;441;p22"/>
          <p:cNvCxnSpPr>
            <a:stCxn id="440" idx="3"/>
          </p:cNvCxnSpPr>
          <p:nvPr/>
        </p:nvCxnSpPr>
        <p:spPr>
          <a:xfrm flipH="1" rot="10800000">
            <a:off x="6728487" y="2519600"/>
            <a:ext cx="500400" cy="4200"/>
          </a:xfrm>
          <a:prstGeom prst="straightConnector1">
            <a:avLst/>
          </a:prstGeom>
          <a:noFill/>
          <a:ln cap="flat" cmpd="sng" w="19050">
            <a:solidFill>
              <a:srgbClr val="DAE0E6"/>
            </a:solidFill>
            <a:prstDash val="solid"/>
            <a:round/>
            <a:headEnd len="med" w="med" type="none"/>
            <a:tailEnd len="med" w="med" type="stealth"/>
          </a:ln>
        </p:spPr>
      </p:cxnSp>
      <p:sp>
        <p:nvSpPr>
          <p:cNvPr id="442" name="Google Shape;442;p22"/>
          <p:cNvSpPr/>
          <p:nvPr/>
        </p:nvSpPr>
        <p:spPr>
          <a:xfrm>
            <a:off x="6742998" y="2133597"/>
            <a:ext cx="1441800" cy="772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Inter"/>
              <a:ea typeface="Inter"/>
              <a:cs typeface="Inter"/>
              <a:sym typeface="Inter"/>
            </a:endParaRPr>
          </a:p>
          <a:p>
            <a:pPr indent="0" lvl="0" marL="0" rtl="0" algn="ctr">
              <a:spcBef>
                <a:spcPts val="0"/>
              </a:spcBef>
              <a:spcAft>
                <a:spcPts val="0"/>
              </a:spcAft>
              <a:buNone/>
            </a:pPr>
            <a:r>
              <a:rPr lang="en" sz="1300">
                <a:solidFill>
                  <a:srgbClr val="FFFFFF"/>
                </a:solidFill>
                <a:latin typeface="Inter"/>
                <a:ea typeface="Inter"/>
                <a:cs typeface="Inter"/>
                <a:sym typeface="Inter"/>
              </a:rPr>
              <a:t> </a:t>
            </a:r>
            <a:r>
              <a:rPr lang="en" sz="1100">
                <a:solidFill>
                  <a:srgbClr val="FFFFFF"/>
                </a:solidFill>
                <a:latin typeface="Inter"/>
                <a:ea typeface="Inter"/>
                <a:cs typeface="Inter"/>
                <a:sym typeface="Inter"/>
              </a:rPr>
              <a:t>Chat </a:t>
            </a:r>
            <a:endParaRPr sz="1100">
              <a:solidFill>
                <a:srgbClr val="FFFFFF"/>
              </a:solidFill>
              <a:latin typeface="Inter"/>
              <a:ea typeface="Inter"/>
              <a:cs typeface="Inter"/>
              <a:sym typeface="Inter"/>
            </a:endParaRPr>
          </a:p>
          <a:p>
            <a:pPr indent="0" lvl="0" marL="0" rtl="0" algn="ctr">
              <a:spcBef>
                <a:spcPts val="0"/>
              </a:spcBef>
              <a:spcAft>
                <a:spcPts val="0"/>
              </a:spcAft>
              <a:buNone/>
            </a:pPr>
            <a:r>
              <a:rPr lang="en" sz="1100">
                <a:solidFill>
                  <a:srgbClr val="FFFFFF"/>
                </a:solidFill>
                <a:latin typeface="Inter"/>
                <a:ea typeface="Inter"/>
                <a:cs typeface="Inter"/>
                <a:sym typeface="Inter"/>
              </a:rPr>
              <a:t>  Result</a:t>
            </a:r>
            <a:endParaRPr sz="1100">
              <a:solidFill>
                <a:srgbClr val="FFFFFF"/>
              </a:solidFill>
              <a:latin typeface="Inter"/>
              <a:ea typeface="Inter"/>
              <a:cs typeface="Inter"/>
              <a:sym typeface="Inter"/>
            </a:endParaRPr>
          </a:p>
          <a:p>
            <a:pPr indent="0" lvl="0" marL="0" rtl="0" algn="ctr">
              <a:spcBef>
                <a:spcPts val="0"/>
              </a:spcBef>
              <a:spcAft>
                <a:spcPts val="0"/>
              </a:spcAft>
              <a:buNone/>
            </a:pPr>
            <a:r>
              <a:t/>
            </a:r>
            <a:endParaRPr sz="1300">
              <a:solidFill>
                <a:srgbClr val="FFFFFF"/>
              </a:solidFill>
              <a:latin typeface="Inter"/>
              <a:ea typeface="Inter"/>
              <a:cs typeface="Inter"/>
              <a:sym typeface="Int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316"/>
        </a:solidFill>
      </p:bgPr>
    </p:bg>
    <p:spTree>
      <p:nvGrpSpPr>
        <p:cNvPr id="25" name="Shape 25"/>
        <p:cNvGrpSpPr/>
        <p:nvPr/>
      </p:nvGrpSpPr>
      <p:grpSpPr>
        <a:xfrm>
          <a:off x="0" y="0"/>
          <a:ext cx="0" cy="0"/>
          <a:chOff x="0" y="0"/>
          <a:chExt cx="0" cy="0"/>
        </a:xfrm>
      </p:grpSpPr>
      <p:sp>
        <p:nvSpPr>
          <p:cNvPr id="26" name="Google Shape;26;p5"/>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 name="Google Shape;27;p5"/>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Sequential Chat</a:t>
            </a:r>
            <a:endParaRPr b="1" sz="2400">
              <a:solidFill>
                <a:schemeClr val="lt1"/>
              </a:solidFill>
              <a:latin typeface="Inter"/>
              <a:ea typeface="Inter"/>
              <a:cs typeface="Inter"/>
              <a:sym typeface="Inter"/>
            </a:endParaRPr>
          </a:p>
        </p:txBody>
      </p:sp>
      <p:sp>
        <p:nvSpPr>
          <p:cNvPr id="28" name="Google Shape;28;p5"/>
          <p:cNvSpPr/>
          <p:nvPr/>
        </p:nvSpPr>
        <p:spPr>
          <a:xfrm>
            <a:off x="5086227" y="1324500"/>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29" name="Google Shape;29;p5"/>
          <p:cNvSpPr/>
          <p:nvPr/>
        </p:nvSpPr>
        <p:spPr>
          <a:xfrm>
            <a:off x="3177575" y="132450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30" name="Google Shape;30;p5"/>
          <p:cNvSpPr/>
          <p:nvPr/>
        </p:nvSpPr>
        <p:spPr>
          <a:xfrm>
            <a:off x="1299856" y="132085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31" name="Google Shape;31;p5"/>
          <p:cNvSpPr/>
          <p:nvPr/>
        </p:nvSpPr>
        <p:spPr>
          <a:xfrm>
            <a:off x="1426421" y="154319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Agent B</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(Conversable Agent)</a:t>
            </a:r>
            <a:endParaRPr b="1" sz="7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32" name="Google Shape;32;p5"/>
          <p:cNvSpPr/>
          <p:nvPr/>
        </p:nvSpPr>
        <p:spPr>
          <a:xfrm>
            <a:off x="1426421" y="280458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A</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(Assistant Agent)</a:t>
            </a:r>
            <a:endParaRPr b="1" sz="700">
              <a:solidFill>
                <a:schemeClr val="lt1"/>
              </a:solidFill>
              <a:latin typeface="Inter"/>
              <a:ea typeface="Inter"/>
              <a:cs typeface="Inter"/>
              <a:sym typeface="Inter"/>
            </a:endParaRPr>
          </a:p>
        </p:txBody>
      </p:sp>
      <p:cxnSp>
        <p:nvCxnSpPr>
          <p:cNvPr id="33" name="Google Shape;33;p5"/>
          <p:cNvCxnSpPr>
            <a:stCxn id="31" idx="2"/>
            <a:endCxn id="32" idx="0"/>
          </p:cNvCxnSpPr>
          <p:nvPr/>
        </p:nvCxnSpPr>
        <p:spPr>
          <a:xfrm>
            <a:off x="1889471" y="2222991"/>
            <a:ext cx="0" cy="581700"/>
          </a:xfrm>
          <a:prstGeom prst="straightConnector1">
            <a:avLst/>
          </a:prstGeom>
          <a:noFill/>
          <a:ln cap="flat" cmpd="sng" w="19050">
            <a:solidFill>
              <a:srgbClr val="DAE0E6"/>
            </a:solidFill>
            <a:prstDash val="solid"/>
            <a:round/>
            <a:headEnd len="med" w="med" type="stealth"/>
            <a:tailEnd len="med" w="med" type="stealth"/>
          </a:ln>
        </p:spPr>
      </p:cxnSp>
      <p:cxnSp>
        <p:nvCxnSpPr>
          <p:cNvPr id="34" name="Google Shape;34;p5"/>
          <p:cNvCxnSpPr/>
          <p:nvPr/>
        </p:nvCxnSpPr>
        <p:spPr>
          <a:xfrm>
            <a:off x="2478018" y="26657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35" name="Google Shape;35;p5"/>
          <p:cNvSpPr/>
          <p:nvPr/>
        </p:nvSpPr>
        <p:spPr>
          <a:xfrm>
            <a:off x="2271232" y="25960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Carryover</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sp>
        <p:nvSpPr>
          <p:cNvPr id="36" name="Google Shape;36;p5"/>
          <p:cNvSpPr/>
          <p:nvPr/>
        </p:nvSpPr>
        <p:spPr>
          <a:xfrm>
            <a:off x="3301609" y="154684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C</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rgbClr val="FFFFFF"/>
                </a:solidFill>
                <a:latin typeface="Inter"/>
                <a:ea typeface="Inter"/>
                <a:cs typeface="Inter"/>
                <a:sym typeface="Inter"/>
              </a:rPr>
              <a:t>(User Proxy Agent)</a:t>
            </a:r>
            <a:endParaRPr b="1" sz="700">
              <a:solidFill>
                <a:srgbClr val="FFFFFF"/>
              </a:solidFill>
              <a:latin typeface="Inter"/>
              <a:ea typeface="Inter"/>
              <a:cs typeface="Inter"/>
              <a:sym typeface="Inter"/>
            </a:endParaRPr>
          </a:p>
        </p:txBody>
      </p:sp>
      <p:sp>
        <p:nvSpPr>
          <p:cNvPr id="37" name="Google Shape;37;p5"/>
          <p:cNvSpPr/>
          <p:nvPr/>
        </p:nvSpPr>
        <p:spPr>
          <a:xfrm>
            <a:off x="3301609" y="280823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chemeClr val="lt1"/>
                </a:solidFill>
                <a:latin typeface="Inter"/>
                <a:ea typeface="Inter"/>
                <a:cs typeface="Inter"/>
                <a:sym typeface="Inter"/>
              </a:rPr>
              <a:t>Agent A</a:t>
            </a:r>
            <a:endParaRPr b="1" sz="900">
              <a:solidFill>
                <a:schemeClr val="lt1"/>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700">
                <a:solidFill>
                  <a:schemeClr val="lt1"/>
                </a:solidFill>
                <a:latin typeface="Inter"/>
                <a:ea typeface="Inter"/>
                <a:cs typeface="Inter"/>
                <a:sym typeface="Inter"/>
              </a:rPr>
              <a:t>(Assistant Agent)</a:t>
            </a:r>
            <a:endParaRPr b="1" sz="900">
              <a:solidFill>
                <a:schemeClr val="lt1"/>
              </a:solidFill>
              <a:latin typeface="Inter"/>
              <a:ea typeface="Inter"/>
              <a:cs typeface="Inter"/>
              <a:sym typeface="Inter"/>
            </a:endParaRPr>
          </a:p>
        </p:txBody>
      </p:sp>
      <p:cxnSp>
        <p:nvCxnSpPr>
          <p:cNvPr id="38" name="Google Shape;38;p5"/>
          <p:cNvCxnSpPr>
            <a:stCxn id="36" idx="2"/>
            <a:endCxn id="37" idx="0"/>
          </p:cNvCxnSpPr>
          <p:nvPr/>
        </p:nvCxnSpPr>
        <p:spPr>
          <a:xfrm>
            <a:off x="3764659" y="222664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39" name="Google Shape;39;p5"/>
          <p:cNvSpPr/>
          <p:nvPr/>
        </p:nvSpPr>
        <p:spPr>
          <a:xfrm>
            <a:off x="5210712" y="1539700"/>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Agent D</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(Assistant Agent)</a:t>
            </a:r>
            <a:endParaRPr b="1" sz="7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40" name="Google Shape;40;p5"/>
          <p:cNvSpPr/>
          <p:nvPr/>
        </p:nvSpPr>
        <p:spPr>
          <a:xfrm>
            <a:off x="5210712" y="2800907"/>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chemeClr val="lt1"/>
                </a:solidFill>
                <a:latin typeface="Inter"/>
                <a:ea typeface="Inter"/>
                <a:cs typeface="Inter"/>
                <a:sym typeface="Inter"/>
              </a:rPr>
              <a:t>Agent A</a:t>
            </a:r>
            <a:endParaRPr b="1" sz="900">
              <a:solidFill>
                <a:schemeClr val="lt1"/>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700">
                <a:solidFill>
                  <a:schemeClr val="lt1"/>
                </a:solidFill>
                <a:latin typeface="Inter"/>
                <a:ea typeface="Inter"/>
                <a:cs typeface="Inter"/>
                <a:sym typeface="Inter"/>
              </a:rPr>
              <a:t>(Assistant Agent)</a:t>
            </a:r>
            <a:endParaRPr b="1" sz="900">
              <a:solidFill>
                <a:schemeClr val="lt1"/>
              </a:solidFill>
              <a:latin typeface="Inter"/>
              <a:ea typeface="Inter"/>
              <a:cs typeface="Inter"/>
              <a:sym typeface="Inter"/>
            </a:endParaRPr>
          </a:p>
        </p:txBody>
      </p:sp>
      <p:cxnSp>
        <p:nvCxnSpPr>
          <p:cNvPr id="41" name="Google Shape;41;p5"/>
          <p:cNvCxnSpPr>
            <a:stCxn id="39" idx="2"/>
            <a:endCxn id="40" idx="0"/>
          </p:cNvCxnSpPr>
          <p:nvPr/>
        </p:nvCxnSpPr>
        <p:spPr>
          <a:xfrm>
            <a:off x="5673762" y="2219500"/>
            <a:ext cx="0" cy="581400"/>
          </a:xfrm>
          <a:prstGeom prst="straightConnector1">
            <a:avLst/>
          </a:prstGeom>
          <a:noFill/>
          <a:ln cap="flat" cmpd="sng" w="19050">
            <a:solidFill>
              <a:srgbClr val="DAE0E6"/>
            </a:solidFill>
            <a:prstDash val="solid"/>
            <a:round/>
            <a:headEnd len="med" w="med" type="stealth"/>
            <a:tailEnd len="med" w="med" type="stealth"/>
          </a:ln>
        </p:spPr>
      </p:cxnSp>
      <p:sp>
        <p:nvSpPr>
          <p:cNvPr id="42" name="Google Shape;42;p5"/>
          <p:cNvSpPr/>
          <p:nvPr/>
        </p:nvSpPr>
        <p:spPr>
          <a:xfrm>
            <a:off x="3275448" y="4065717"/>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Carryover</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cxnSp>
        <p:nvCxnSpPr>
          <p:cNvPr id="43" name="Google Shape;43;p5"/>
          <p:cNvCxnSpPr/>
          <p:nvPr/>
        </p:nvCxnSpPr>
        <p:spPr>
          <a:xfrm>
            <a:off x="4361131" y="26657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44" name="Google Shape;44;p5"/>
          <p:cNvSpPr/>
          <p:nvPr/>
        </p:nvSpPr>
        <p:spPr>
          <a:xfrm>
            <a:off x="4154345" y="25960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Carryover</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cxnSp>
        <p:nvCxnSpPr>
          <p:cNvPr id="45" name="Google Shape;45;p5"/>
          <p:cNvCxnSpPr>
            <a:stCxn id="30" idx="2"/>
            <a:endCxn id="28" idx="2"/>
          </p:cNvCxnSpPr>
          <p:nvPr/>
        </p:nvCxnSpPr>
        <p:spPr>
          <a:xfrm flipH="1" rot="-5400000">
            <a:off x="3778456" y="1808205"/>
            <a:ext cx="3600" cy="3786300"/>
          </a:xfrm>
          <a:prstGeom prst="bentConnector3">
            <a:avLst>
              <a:gd fmla="val 20300542" name="adj1"/>
            </a:avLst>
          </a:prstGeom>
          <a:noFill/>
          <a:ln cap="flat" cmpd="sng" w="19050">
            <a:solidFill>
              <a:srgbClr val="DAE0E6"/>
            </a:solidFill>
            <a:prstDash val="solid"/>
            <a:round/>
            <a:headEnd len="med" w="med" type="none"/>
            <a:tailEnd len="med" w="med" type="stealth"/>
          </a:ln>
        </p:spPr>
      </p:cxnSp>
      <p:cxnSp>
        <p:nvCxnSpPr>
          <p:cNvPr id="46" name="Google Shape;46;p5"/>
          <p:cNvCxnSpPr>
            <a:endCxn id="30" idx="1"/>
          </p:cNvCxnSpPr>
          <p:nvPr/>
        </p:nvCxnSpPr>
        <p:spPr>
          <a:xfrm flipH="1" rot="-5400000">
            <a:off x="329956" y="1540305"/>
            <a:ext cx="1375800" cy="564000"/>
          </a:xfrm>
          <a:prstGeom prst="bentConnector2">
            <a:avLst/>
          </a:prstGeom>
          <a:noFill/>
          <a:ln cap="flat" cmpd="sng" w="19050">
            <a:solidFill>
              <a:srgbClr val="DAE0E6"/>
            </a:solidFill>
            <a:prstDash val="solid"/>
            <a:round/>
            <a:headEnd len="med" w="med" type="none"/>
            <a:tailEnd len="med" w="med" type="stealth"/>
          </a:ln>
        </p:spPr>
      </p:cxnSp>
      <p:cxnSp>
        <p:nvCxnSpPr>
          <p:cNvPr id="47" name="Google Shape;47;p5"/>
          <p:cNvCxnSpPr/>
          <p:nvPr/>
        </p:nvCxnSpPr>
        <p:spPr>
          <a:xfrm flipH="1" rot="-5400000">
            <a:off x="764925" y="1644200"/>
            <a:ext cx="806400" cy="263400"/>
          </a:xfrm>
          <a:prstGeom prst="bentConnector3">
            <a:avLst>
              <a:gd fmla="val 100143" name="adj1"/>
            </a:avLst>
          </a:prstGeom>
          <a:noFill/>
          <a:ln cap="flat" cmpd="sng" w="19050">
            <a:solidFill>
              <a:srgbClr val="DAE0E6"/>
            </a:solidFill>
            <a:prstDash val="solid"/>
            <a:round/>
            <a:headEnd len="med" w="med" type="none"/>
            <a:tailEnd len="med" w="med" type="stealth"/>
          </a:ln>
        </p:spPr>
      </p:cxnSp>
      <p:sp>
        <p:nvSpPr>
          <p:cNvPr id="48" name="Google Shape;48;p5"/>
          <p:cNvSpPr/>
          <p:nvPr/>
        </p:nvSpPr>
        <p:spPr>
          <a:xfrm>
            <a:off x="145521" y="746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Context</a:t>
            </a:r>
            <a:endParaRPr sz="900">
              <a:solidFill>
                <a:schemeClr val="lt1"/>
              </a:solidFill>
              <a:latin typeface="Inter"/>
              <a:ea typeface="Inter"/>
              <a:cs typeface="Inter"/>
              <a:sym typeface="Inter"/>
            </a:endParaRPr>
          </a:p>
        </p:txBody>
      </p:sp>
      <p:sp>
        <p:nvSpPr>
          <p:cNvPr id="49" name="Google Shape;49;p5"/>
          <p:cNvSpPr/>
          <p:nvPr/>
        </p:nvSpPr>
        <p:spPr>
          <a:xfrm>
            <a:off x="457223" y="989004"/>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Message</a:t>
            </a:r>
            <a:endParaRPr sz="900">
              <a:solidFill>
                <a:schemeClr val="lt1"/>
              </a:solidFill>
              <a:latin typeface="Inter"/>
              <a:ea typeface="Inter"/>
              <a:cs typeface="Inter"/>
              <a:sym typeface="Inter"/>
            </a:endParaRPr>
          </a:p>
        </p:txBody>
      </p:sp>
      <p:sp>
        <p:nvSpPr>
          <p:cNvPr id="50" name="Google Shape;50;p5"/>
          <p:cNvSpPr/>
          <p:nvPr/>
        </p:nvSpPr>
        <p:spPr>
          <a:xfrm>
            <a:off x="2341241" y="989004"/>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Message</a:t>
            </a:r>
            <a:endParaRPr sz="900">
              <a:solidFill>
                <a:schemeClr val="lt1"/>
              </a:solidFill>
              <a:latin typeface="Inter"/>
              <a:ea typeface="Inter"/>
              <a:cs typeface="Inter"/>
              <a:sym typeface="Inter"/>
            </a:endParaRPr>
          </a:p>
        </p:txBody>
      </p:sp>
      <p:cxnSp>
        <p:nvCxnSpPr>
          <p:cNvPr id="51" name="Google Shape;51;p5"/>
          <p:cNvCxnSpPr/>
          <p:nvPr/>
        </p:nvCxnSpPr>
        <p:spPr>
          <a:xfrm flipH="1" rot="-5400000">
            <a:off x="2213973" y="1540305"/>
            <a:ext cx="1375800" cy="564000"/>
          </a:xfrm>
          <a:prstGeom prst="bentConnector2">
            <a:avLst/>
          </a:prstGeom>
          <a:noFill/>
          <a:ln cap="flat" cmpd="sng" w="19050">
            <a:solidFill>
              <a:srgbClr val="DAE0E6"/>
            </a:solidFill>
            <a:prstDash val="solid"/>
            <a:round/>
            <a:headEnd len="med" w="med" type="none"/>
            <a:tailEnd len="med" w="med" type="stealth"/>
          </a:ln>
        </p:spPr>
      </p:cxnSp>
      <p:cxnSp>
        <p:nvCxnSpPr>
          <p:cNvPr id="52" name="Google Shape;52;p5"/>
          <p:cNvCxnSpPr/>
          <p:nvPr/>
        </p:nvCxnSpPr>
        <p:spPr>
          <a:xfrm flipH="1" rot="-5400000">
            <a:off x="2648942" y="1644200"/>
            <a:ext cx="806400" cy="263400"/>
          </a:xfrm>
          <a:prstGeom prst="bentConnector3">
            <a:avLst>
              <a:gd fmla="val 100143" name="adj1"/>
            </a:avLst>
          </a:prstGeom>
          <a:noFill/>
          <a:ln cap="flat" cmpd="sng" w="19050">
            <a:solidFill>
              <a:srgbClr val="DAE0E6"/>
            </a:solidFill>
            <a:prstDash val="solid"/>
            <a:round/>
            <a:headEnd len="med" w="med" type="none"/>
            <a:tailEnd len="med" w="med" type="stealth"/>
          </a:ln>
        </p:spPr>
      </p:cxnSp>
      <p:sp>
        <p:nvSpPr>
          <p:cNvPr id="53" name="Google Shape;53;p5"/>
          <p:cNvSpPr/>
          <p:nvPr/>
        </p:nvSpPr>
        <p:spPr>
          <a:xfrm>
            <a:off x="2029538" y="746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Context</a:t>
            </a:r>
            <a:endParaRPr sz="900">
              <a:solidFill>
                <a:schemeClr val="lt1"/>
              </a:solidFill>
              <a:latin typeface="Inter"/>
              <a:ea typeface="Inter"/>
              <a:cs typeface="Inter"/>
              <a:sym typeface="Inter"/>
            </a:endParaRPr>
          </a:p>
        </p:txBody>
      </p:sp>
      <p:sp>
        <p:nvSpPr>
          <p:cNvPr id="54" name="Google Shape;54;p5"/>
          <p:cNvSpPr/>
          <p:nvPr/>
        </p:nvSpPr>
        <p:spPr>
          <a:xfrm>
            <a:off x="4253143" y="989004"/>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Message</a:t>
            </a:r>
            <a:endParaRPr sz="900">
              <a:solidFill>
                <a:schemeClr val="lt1"/>
              </a:solidFill>
              <a:latin typeface="Inter"/>
              <a:ea typeface="Inter"/>
              <a:cs typeface="Inter"/>
              <a:sym typeface="Inter"/>
            </a:endParaRPr>
          </a:p>
        </p:txBody>
      </p:sp>
      <p:cxnSp>
        <p:nvCxnSpPr>
          <p:cNvPr id="55" name="Google Shape;55;p5"/>
          <p:cNvCxnSpPr/>
          <p:nvPr/>
        </p:nvCxnSpPr>
        <p:spPr>
          <a:xfrm flipH="1" rot="-5400000">
            <a:off x="4125875" y="1540305"/>
            <a:ext cx="1375800" cy="564000"/>
          </a:xfrm>
          <a:prstGeom prst="bentConnector2">
            <a:avLst/>
          </a:prstGeom>
          <a:noFill/>
          <a:ln cap="flat" cmpd="sng" w="19050">
            <a:solidFill>
              <a:srgbClr val="DAE0E6"/>
            </a:solidFill>
            <a:prstDash val="solid"/>
            <a:round/>
            <a:headEnd len="med" w="med" type="none"/>
            <a:tailEnd len="med" w="med" type="stealth"/>
          </a:ln>
        </p:spPr>
      </p:cxnSp>
      <p:cxnSp>
        <p:nvCxnSpPr>
          <p:cNvPr id="56" name="Google Shape;56;p5"/>
          <p:cNvCxnSpPr/>
          <p:nvPr/>
        </p:nvCxnSpPr>
        <p:spPr>
          <a:xfrm flipH="1" rot="-5400000">
            <a:off x="4560845" y="1644200"/>
            <a:ext cx="806400" cy="263400"/>
          </a:xfrm>
          <a:prstGeom prst="bentConnector3">
            <a:avLst>
              <a:gd fmla="val 100143" name="adj1"/>
            </a:avLst>
          </a:prstGeom>
          <a:noFill/>
          <a:ln cap="flat" cmpd="sng" w="19050">
            <a:solidFill>
              <a:srgbClr val="DAE0E6"/>
            </a:solidFill>
            <a:prstDash val="solid"/>
            <a:round/>
            <a:headEnd len="med" w="med" type="none"/>
            <a:tailEnd len="med" w="med" type="stealth"/>
          </a:ln>
        </p:spPr>
      </p:cxnSp>
      <p:sp>
        <p:nvSpPr>
          <p:cNvPr id="57" name="Google Shape;57;p5"/>
          <p:cNvSpPr/>
          <p:nvPr/>
        </p:nvSpPr>
        <p:spPr>
          <a:xfrm>
            <a:off x="3941441" y="746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Context</a:t>
            </a:r>
            <a:endParaRPr sz="900">
              <a:solidFill>
                <a:schemeClr val="lt1"/>
              </a:solidFill>
              <a:latin typeface="Inter"/>
              <a:ea typeface="Inter"/>
              <a:cs typeface="Inter"/>
              <a:sym typeface="Inter"/>
            </a:endParaRPr>
          </a:p>
        </p:txBody>
      </p:sp>
      <p:sp>
        <p:nvSpPr>
          <p:cNvPr id="58" name="Google Shape;58;p5"/>
          <p:cNvSpPr/>
          <p:nvPr/>
        </p:nvSpPr>
        <p:spPr>
          <a:xfrm>
            <a:off x="6991227" y="1324500"/>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59" name="Google Shape;59;p5"/>
          <p:cNvSpPr/>
          <p:nvPr/>
        </p:nvSpPr>
        <p:spPr>
          <a:xfrm>
            <a:off x="7115712" y="1539700"/>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Agent E</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(Conversable Agent)</a:t>
            </a:r>
            <a:endParaRPr b="1" sz="7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60" name="Google Shape;60;p5"/>
          <p:cNvSpPr/>
          <p:nvPr/>
        </p:nvSpPr>
        <p:spPr>
          <a:xfrm>
            <a:off x="7115712" y="2800907"/>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A</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(Assistant Agent)</a:t>
            </a:r>
            <a:endParaRPr b="1" sz="900">
              <a:solidFill>
                <a:schemeClr val="lt1"/>
              </a:solidFill>
              <a:latin typeface="Inter"/>
              <a:ea typeface="Inter"/>
              <a:cs typeface="Inter"/>
              <a:sym typeface="Inter"/>
            </a:endParaRPr>
          </a:p>
        </p:txBody>
      </p:sp>
      <p:cxnSp>
        <p:nvCxnSpPr>
          <p:cNvPr id="61" name="Google Shape;61;p5"/>
          <p:cNvCxnSpPr>
            <a:stCxn id="59" idx="2"/>
            <a:endCxn id="60" idx="0"/>
          </p:cNvCxnSpPr>
          <p:nvPr/>
        </p:nvCxnSpPr>
        <p:spPr>
          <a:xfrm>
            <a:off x="7578762" y="2219500"/>
            <a:ext cx="0" cy="581400"/>
          </a:xfrm>
          <a:prstGeom prst="straightConnector1">
            <a:avLst/>
          </a:prstGeom>
          <a:noFill/>
          <a:ln cap="flat" cmpd="sng" w="19050">
            <a:solidFill>
              <a:srgbClr val="DAE0E6"/>
            </a:solidFill>
            <a:prstDash val="solid"/>
            <a:round/>
            <a:headEnd len="med" w="med" type="stealth"/>
            <a:tailEnd len="med" w="med" type="stealth"/>
          </a:ln>
        </p:spPr>
      </p:cxnSp>
      <p:cxnSp>
        <p:nvCxnSpPr>
          <p:cNvPr id="62" name="Google Shape;62;p5"/>
          <p:cNvCxnSpPr/>
          <p:nvPr/>
        </p:nvCxnSpPr>
        <p:spPr>
          <a:xfrm>
            <a:off x="6266131" y="26657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63" name="Google Shape;63;p5"/>
          <p:cNvSpPr/>
          <p:nvPr/>
        </p:nvSpPr>
        <p:spPr>
          <a:xfrm>
            <a:off x="6059345" y="25960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Carryover</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sp>
        <p:nvSpPr>
          <p:cNvPr id="64" name="Google Shape;64;p5"/>
          <p:cNvSpPr/>
          <p:nvPr/>
        </p:nvSpPr>
        <p:spPr>
          <a:xfrm>
            <a:off x="6158143" y="989004"/>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Message</a:t>
            </a:r>
            <a:endParaRPr sz="900">
              <a:solidFill>
                <a:schemeClr val="lt1"/>
              </a:solidFill>
              <a:latin typeface="Inter"/>
              <a:ea typeface="Inter"/>
              <a:cs typeface="Inter"/>
              <a:sym typeface="Inter"/>
            </a:endParaRPr>
          </a:p>
        </p:txBody>
      </p:sp>
      <p:cxnSp>
        <p:nvCxnSpPr>
          <p:cNvPr id="65" name="Google Shape;65;p5"/>
          <p:cNvCxnSpPr/>
          <p:nvPr/>
        </p:nvCxnSpPr>
        <p:spPr>
          <a:xfrm flipH="1" rot="-5400000">
            <a:off x="6030875" y="1540305"/>
            <a:ext cx="1375800" cy="564000"/>
          </a:xfrm>
          <a:prstGeom prst="bentConnector2">
            <a:avLst/>
          </a:prstGeom>
          <a:noFill/>
          <a:ln cap="flat" cmpd="sng" w="19050">
            <a:solidFill>
              <a:srgbClr val="DAE0E6"/>
            </a:solidFill>
            <a:prstDash val="solid"/>
            <a:round/>
            <a:headEnd len="med" w="med" type="none"/>
            <a:tailEnd len="med" w="med" type="stealth"/>
          </a:ln>
        </p:spPr>
      </p:cxnSp>
      <p:cxnSp>
        <p:nvCxnSpPr>
          <p:cNvPr id="66" name="Google Shape;66;p5"/>
          <p:cNvCxnSpPr/>
          <p:nvPr/>
        </p:nvCxnSpPr>
        <p:spPr>
          <a:xfrm flipH="1" rot="-5400000">
            <a:off x="6465845" y="1644200"/>
            <a:ext cx="806400" cy="263400"/>
          </a:xfrm>
          <a:prstGeom prst="bentConnector3">
            <a:avLst>
              <a:gd fmla="val 100143" name="adj1"/>
            </a:avLst>
          </a:prstGeom>
          <a:noFill/>
          <a:ln cap="flat" cmpd="sng" w="19050">
            <a:solidFill>
              <a:srgbClr val="DAE0E6"/>
            </a:solidFill>
            <a:prstDash val="solid"/>
            <a:round/>
            <a:headEnd len="med" w="med" type="none"/>
            <a:tailEnd len="med" w="med" type="stealth"/>
          </a:ln>
        </p:spPr>
      </p:cxnSp>
      <p:sp>
        <p:nvSpPr>
          <p:cNvPr id="67" name="Google Shape;67;p5"/>
          <p:cNvSpPr/>
          <p:nvPr/>
        </p:nvSpPr>
        <p:spPr>
          <a:xfrm>
            <a:off x="5846441" y="746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Context</a:t>
            </a:r>
            <a:endParaRPr sz="900">
              <a:solidFill>
                <a:schemeClr val="lt1"/>
              </a:solidFill>
              <a:latin typeface="Inter"/>
              <a:ea typeface="Inter"/>
              <a:cs typeface="Inter"/>
              <a:sym typeface="Inter"/>
            </a:endParaRPr>
          </a:p>
        </p:txBody>
      </p:sp>
      <p:cxnSp>
        <p:nvCxnSpPr>
          <p:cNvPr id="68" name="Google Shape;68;p5"/>
          <p:cNvCxnSpPr/>
          <p:nvPr/>
        </p:nvCxnSpPr>
        <p:spPr>
          <a:xfrm flipH="1" rot="-5400000">
            <a:off x="5683456" y="1808205"/>
            <a:ext cx="3600" cy="3786300"/>
          </a:xfrm>
          <a:prstGeom prst="bentConnector3">
            <a:avLst>
              <a:gd fmla="val 10568597" name="adj1"/>
            </a:avLst>
          </a:prstGeom>
          <a:noFill/>
          <a:ln cap="flat" cmpd="sng" w="19050">
            <a:solidFill>
              <a:srgbClr val="DAE0E6"/>
            </a:solidFill>
            <a:prstDash val="solid"/>
            <a:round/>
            <a:headEnd len="med" w="med" type="none"/>
            <a:tailEnd len="med" w="med" type="stealth"/>
          </a:ln>
        </p:spPr>
      </p:cxnSp>
      <p:cxnSp>
        <p:nvCxnSpPr>
          <p:cNvPr id="69" name="Google Shape;69;p5"/>
          <p:cNvCxnSpPr/>
          <p:nvPr/>
        </p:nvCxnSpPr>
        <p:spPr>
          <a:xfrm flipH="1" rot="10800000">
            <a:off x="5674700" y="3712475"/>
            <a:ext cx="2236200" cy="717900"/>
          </a:xfrm>
          <a:prstGeom prst="bentConnector3">
            <a:avLst>
              <a:gd fmla="val 100004" name="adj1"/>
            </a:avLst>
          </a:prstGeom>
          <a:noFill/>
          <a:ln cap="flat" cmpd="sng" w="19050">
            <a:solidFill>
              <a:srgbClr val="DAE0E6"/>
            </a:solidFill>
            <a:prstDash val="solid"/>
            <a:round/>
            <a:headEnd len="med" w="med" type="none"/>
            <a:tailEnd len="med" w="med" type="stealth"/>
          </a:ln>
        </p:spPr>
      </p:cxnSp>
      <p:sp>
        <p:nvSpPr>
          <p:cNvPr id="70" name="Google Shape;70;p5"/>
          <p:cNvSpPr/>
          <p:nvPr/>
        </p:nvSpPr>
        <p:spPr>
          <a:xfrm>
            <a:off x="6094848" y="3760917"/>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Carryover</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23"/>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8" name="Google Shape;448;p23"/>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Problem Solving</a:t>
            </a:r>
            <a:endParaRPr b="1" sz="2400">
              <a:solidFill>
                <a:schemeClr val="lt1"/>
              </a:solidFill>
              <a:latin typeface="Inter"/>
              <a:ea typeface="Inter"/>
              <a:cs typeface="Inter"/>
              <a:sym typeface="Inter"/>
            </a:endParaRPr>
          </a:p>
        </p:txBody>
      </p:sp>
      <p:sp>
        <p:nvSpPr>
          <p:cNvPr id="449" name="Google Shape;449;p23"/>
          <p:cNvSpPr/>
          <p:nvPr/>
        </p:nvSpPr>
        <p:spPr>
          <a:xfrm>
            <a:off x="1987218" y="117475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450" name="Google Shape;450;p23"/>
          <p:cNvSpPr/>
          <p:nvPr/>
        </p:nvSpPr>
        <p:spPr>
          <a:xfrm>
            <a:off x="2113784" y="139709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800">
                <a:solidFill>
                  <a:srgbClr val="85D992"/>
                </a:solidFill>
                <a:latin typeface="Inter"/>
                <a:ea typeface="Inter"/>
                <a:cs typeface="Inter"/>
                <a:sym typeface="Inter"/>
              </a:rPr>
              <a:t>UserProxy</a:t>
            </a:r>
            <a:endParaRPr b="1" sz="800">
              <a:solidFill>
                <a:srgbClr val="85D992"/>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800">
                <a:solidFill>
                  <a:srgbClr val="85D992"/>
                </a:solidFill>
                <a:latin typeface="Inter"/>
                <a:ea typeface="Inter"/>
                <a:cs typeface="Inter"/>
                <a:sym typeface="Inter"/>
              </a:rPr>
              <a:t>Agent</a:t>
            </a:r>
            <a:endParaRPr b="1" sz="800">
              <a:solidFill>
                <a:srgbClr val="85D992"/>
              </a:solidFill>
              <a:latin typeface="Inter"/>
              <a:ea typeface="Inter"/>
              <a:cs typeface="Inter"/>
              <a:sym typeface="Inter"/>
            </a:endParaRPr>
          </a:p>
        </p:txBody>
      </p:sp>
      <p:sp>
        <p:nvSpPr>
          <p:cNvPr id="451" name="Google Shape;451;p23"/>
          <p:cNvSpPr/>
          <p:nvPr/>
        </p:nvSpPr>
        <p:spPr>
          <a:xfrm>
            <a:off x="2113784" y="265848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F9C823"/>
                </a:solidFill>
                <a:latin typeface="Inter"/>
                <a:ea typeface="Inter"/>
                <a:cs typeface="Inter"/>
                <a:sym typeface="Inter"/>
              </a:rPr>
              <a:t>Calculator Agent</a:t>
            </a:r>
            <a:endParaRPr b="1" sz="600">
              <a:solidFill>
                <a:srgbClr val="F9C823"/>
              </a:solidFill>
              <a:latin typeface="Inter"/>
              <a:ea typeface="Inter"/>
              <a:cs typeface="Inter"/>
              <a:sym typeface="Inter"/>
            </a:endParaRPr>
          </a:p>
        </p:txBody>
      </p:sp>
      <p:cxnSp>
        <p:nvCxnSpPr>
          <p:cNvPr id="452" name="Google Shape;452;p23"/>
          <p:cNvCxnSpPr/>
          <p:nvPr/>
        </p:nvCxnSpPr>
        <p:spPr>
          <a:xfrm>
            <a:off x="2576834" y="207689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453" name="Google Shape;453;p23"/>
          <p:cNvSpPr/>
          <p:nvPr/>
        </p:nvSpPr>
        <p:spPr>
          <a:xfrm>
            <a:off x="3864938" y="117840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454" name="Google Shape;454;p23"/>
          <p:cNvSpPr/>
          <p:nvPr/>
        </p:nvSpPr>
        <p:spPr>
          <a:xfrm>
            <a:off x="2958595" y="24499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Carryover</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sp>
        <p:nvSpPr>
          <p:cNvPr id="455" name="Google Shape;455;p23"/>
          <p:cNvSpPr/>
          <p:nvPr/>
        </p:nvSpPr>
        <p:spPr>
          <a:xfrm>
            <a:off x="3988972" y="140074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2674ED"/>
                </a:solidFill>
                <a:latin typeface="Inter"/>
                <a:ea typeface="Inter"/>
                <a:cs typeface="Inter"/>
                <a:sym typeface="Inter"/>
              </a:rPr>
              <a:t>Summarizer</a:t>
            </a:r>
            <a:r>
              <a:rPr b="1" lang="en" sz="800">
                <a:solidFill>
                  <a:srgbClr val="2674ED"/>
                </a:solidFill>
                <a:latin typeface="Inter"/>
                <a:ea typeface="Inter"/>
                <a:cs typeface="Inter"/>
                <a:sym typeface="Inter"/>
              </a:rPr>
              <a:t> Agent</a:t>
            </a:r>
            <a:endParaRPr b="1" sz="800">
              <a:solidFill>
                <a:srgbClr val="2674ED"/>
              </a:solidFill>
              <a:latin typeface="Inter"/>
              <a:ea typeface="Inter"/>
              <a:cs typeface="Inter"/>
              <a:sym typeface="Inter"/>
            </a:endParaRPr>
          </a:p>
        </p:txBody>
      </p:sp>
      <p:sp>
        <p:nvSpPr>
          <p:cNvPr id="456" name="Google Shape;456;p23"/>
          <p:cNvSpPr/>
          <p:nvPr/>
        </p:nvSpPr>
        <p:spPr>
          <a:xfrm>
            <a:off x="3988972" y="266213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b="1" sz="900">
              <a:solidFill>
                <a:srgbClr val="85D992"/>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800">
                <a:solidFill>
                  <a:srgbClr val="85D992"/>
                </a:solidFill>
                <a:latin typeface="Inter"/>
                <a:ea typeface="Inter"/>
                <a:cs typeface="Inter"/>
                <a:sym typeface="Inter"/>
              </a:rPr>
              <a:t>Visualization Agent</a:t>
            </a:r>
            <a:endParaRPr b="1" sz="700">
              <a:solidFill>
                <a:srgbClr val="85D992"/>
              </a:solidFill>
              <a:latin typeface="Inter"/>
              <a:ea typeface="Inter"/>
              <a:cs typeface="Inter"/>
              <a:sym typeface="Inter"/>
            </a:endParaRPr>
          </a:p>
          <a:p>
            <a:pPr indent="0" lvl="0" marL="0" rtl="0" algn="l">
              <a:spcBef>
                <a:spcPts val="0"/>
              </a:spcBef>
              <a:spcAft>
                <a:spcPts val="0"/>
              </a:spcAft>
              <a:buClr>
                <a:schemeClr val="dk1"/>
              </a:buClr>
              <a:buSzPts val="1100"/>
              <a:buFont typeface="Arial"/>
              <a:buNone/>
            </a:pPr>
            <a:r>
              <a:t/>
            </a:r>
            <a:endParaRPr b="1" sz="900">
              <a:solidFill>
                <a:srgbClr val="85D992"/>
              </a:solidFill>
              <a:latin typeface="Inter"/>
              <a:ea typeface="Inter"/>
              <a:cs typeface="Inter"/>
              <a:sym typeface="Inter"/>
            </a:endParaRPr>
          </a:p>
        </p:txBody>
      </p:sp>
      <p:cxnSp>
        <p:nvCxnSpPr>
          <p:cNvPr id="457" name="Google Shape;457;p23"/>
          <p:cNvCxnSpPr/>
          <p:nvPr/>
        </p:nvCxnSpPr>
        <p:spPr>
          <a:xfrm>
            <a:off x="3165381" y="2519697"/>
            <a:ext cx="741600" cy="0"/>
          </a:xfrm>
          <a:prstGeom prst="straightConnector1">
            <a:avLst/>
          </a:prstGeom>
          <a:noFill/>
          <a:ln cap="flat" cmpd="sng" w="19050">
            <a:solidFill>
              <a:srgbClr val="DAE0E6"/>
            </a:solidFill>
            <a:prstDash val="solid"/>
            <a:round/>
            <a:headEnd len="med" w="med" type="none"/>
            <a:tailEnd len="med" w="med" type="stealth"/>
          </a:ln>
        </p:spPr>
      </p:cxnSp>
      <p:cxnSp>
        <p:nvCxnSpPr>
          <p:cNvPr id="458" name="Google Shape;458;p23"/>
          <p:cNvCxnSpPr/>
          <p:nvPr/>
        </p:nvCxnSpPr>
        <p:spPr>
          <a:xfrm>
            <a:off x="1111678" y="2519697"/>
            <a:ext cx="872400" cy="0"/>
          </a:xfrm>
          <a:prstGeom prst="straightConnector1">
            <a:avLst/>
          </a:prstGeom>
          <a:noFill/>
          <a:ln cap="flat" cmpd="sng" w="19050">
            <a:solidFill>
              <a:srgbClr val="DAE0E6"/>
            </a:solidFill>
            <a:prstDash val="solid"/>
            <a:round/>
            <a:headEnd len="med" w="med" type="none"/>
            <a:tailEnd len="med" w="med" type="stealth"/>
          </a:ln>
        </p:spPr>
      </p:cxnSp>
      <p:sp>
        <p:nvSpPr>
          <p:cNvPr id="459" name="Google Shape;459;p23"/>
          <p:cNvSpPr/>
          <p:nvPr/>
        </p:nvSpPr>
        <p:spPr>
          <a:xfrm>
            <a:off x="959211" y="20774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Initial Message</a:t>
            </a:r>
            <a:endParaRPr sz="900">
              <a:solidFill>
                <a:srgbClr val="FFFFFF"/>
              </a:solidFill>
              <a:latin typeface="Inter"/>
              <a:ea typeface="Inter"/>
              <a:cs typeface="Inter"/>
              <a:sym typeface="Inter"/>
            </a:endParaRPr>
          </a:p>
        </p:txBody>
      </p:sp>
      <p:cxnSp>
        <p:nvCxnSpPr>
          <p:cNvPr id="460" name="Google Shape;460;p23"/>
          <p:cNvCxnSpPr/>
          <p:nvPr/>
        </p:nvCxnSpPr>
        <p:spPr>
          <a:xfrm>
            <a:off x="4452022" y="208054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461" name="Google Shape;461;p23"/>
          <p:cNvSpPr/>
          <p:nvPr/>
        </p:nvSpPr>
        <p:spPr>
          <a:xfrm>
            <a:off x="4836764" y="24499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Carryover</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cxnSp>
        <p:nvCxnSpPr>
          <p:cNvPr id="462" name="Google Shape;462;p23"/>
          <p:cNvCxnSpPr/>
          <p:nvPr/>
        </p:nvCxnSpPr>
        <p:spPr>
          <a:xfrm>
            <a:off x="5043550" y="25196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463" name="Google Shape;463;p23"/>
          <p:cNvSpPr/>
          <p:nvPr/>
        </p:nvSpPr>
        <p:spPr>
          <a:xfrm>
            <a:off x="5802387" y="2232950"/>
            <a:ext cx="926100" cy="5817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FFFFF"/>
              </a:solidFill>
              <a:latin typeface="Inter"/>
              <a:ea typeface="Inter"/>
              <a:cs typeface="Inter"/>
              <a:sym typeface="Inter"/>
            </a:endParaRPr>
          </a:p>
          <a:p>
            <a:pPr indent="0" lvl="0" marL="0" rtl="0" algn="ctr">
              <a:spcBef>
                <a:spcPts val="0"/>
              </a:spcBef>
              <a:spcAft>
                <a:spcPts val="0"/>
              </a:spcAft>
              <a:buNone/>
            </a:pPr>
            <a:r>
              <a:rPr b="1" lang="en" sz="900">
                <a:solidFill>
                  <a:srgbClr val="FFFFFF"/>
                </a:solidFill>
                <a:latin typeface="Inter"/>
                <a:ea typeface="Inter"/>
                <a:cs typeface="Inter"/>
                <a:sym typeface="Inter"/>
              </a:rPr>
              <a:t>Analyser</a:t>
            </a:r>
            <a:endParaRPr b="1" sz="9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cxnSp>
        <p:nvCxnSpPr>
          <p:cNvPr id="464" name="Google Shape;464;p23"/>
          <p:cNvCxnSpPr>
            <a:stCxn id="463" idx="3"/>
          </p:cNvCxnSpPr>
          <p:nvPr/>
        </p:nvCxnSpPr>
        <p:spPr>
          <a:xfrm flipH="1" rot="10800000">
            <a:off x="6728487" y="2519600"/>
            <a:ext cx="500400" cy="4200"/>
          </a:xfrm>
          <a:prstGeom prst="straightConnector1">
            <a:avLst/>
          </a:prstGeom>
          <a:noFill/>
          <a:ln cap="flat" cmpd="sng" w="19050">
            <a:solidFill>
              <a:srgbClr val="DAE0E6"/>
            </a:solidFill>
            <a:prstDash val="solid"/>
            <a:round/>
            <a:headEnd len="med" w="med" type="none"/>
            <a:tailEnd len="med" w="med" type="stealth"/>
          </a:ln>
        </p:spPr>
      </p:cxnSp>
      <p:sp>
        <p:nvSpPr>
          <p:cNvPr id="465" name="Google Shape;465;p23"/>
          <p:cNvSpPr/>
          <p:nvPr/>
        </p:nvSpPr>
        <p:spPr>
          <a:xfrm>
            <a:off x="6742998" y="2133597"/>
            <a:ext cx="1441800" cy="772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Inter"/>
              <a:ea typeface="Inter"/>
              <a:cs typeface="Inter"/>
              <a:sym typeface="Inter"/>
            </a:endParaRPr>
          </a:p>
          <a:p>
            <a:pPr indent="0" lvl="0" marL="0" rtl="0" algn="ctr">
              <a:spcBef>
                <a:spcPts val="0"/>
              </a:spcBef>
              <a:spcAft>
                <a:spcPts val="0"/>
              </a:spcAft>
              <a:buNone/>
            </a:pPr>
            <a:r>
              <a:rPr lang="en" sz="1300">
                <a:solidFill>
                  <a:srgbClr val="FFFFFF"/>
                </a:solidFill>
                <a:latin typeface="Inter"/>
                <a:ea typeface="Inter"/>
                <a:cs typeface="Inter"/>
                <a:sym typeface="Inter"/>
              </a:rPr>
              <a:t> </a:t>
            </a:r>
            <a:r>
              <a:rPr lang="en" sz="1100">
                <a:solidFill>
                  <a:srgbClr val="FFFFFF"/>
                </a:solidFill>
                <a:latin typeface="Inter"/>
                <a:ea typeface="Inter"/>
                <a:cs typeface="Inter"/>
                <a:sym typeface="Inter"/>
              </a:rPr>
              <a:t>Chat </a:t>
            </a:r>
            <a:endParaRPr sz="1100">
              <a:solidFill>
                <a:srgbClr val="FFFFFF"/>
              </a:solidFill>
              <a:latin typeface="Inter"/>
              <a:ea typeface="Inter"/>
              <a:cs typeface="Inter"/>
              <a:sym typeface="Inter"/>
            </a:endParaRPr>
          </a:p>
          <a:p>
            <a:pPr indent="0" lvl="0" marL="0" rtl="0" algn="ctr">
              <a:spcBef>
                <a:spcPts val="0"/>
              </a:spcBef>
              <a:spcAft>
                <a:spcPts val="0"/>
              </a:spcAft>
              <a:buNone/>
            </a:pPr>
            <a:r>
              <a:rPr lang="en" sz="1100">
                <a:solidFill>
                  <a:srgbClr val="FFFFFF"/>
                </a:solidFill>
                <a:latin typeface="Inter"/>
                <a:ea typeface="Inter"/>
                <a:cs typeface="Inter"/>
                <a:sym typeface="Inter"/>
              </a:rPr>
              <a:t>  Result</a:t>
            </a:r>
            <a:endParaRPr sz="1100">
              <a:solidFill>
                <a:srgbClr val="FFFFFF"/>
              </a:solidFill>
              <a:latin typeface="Inter"/>
              <a:ea typeface="Inter"/>
              <a:cs typeface="Inter"/>
              <a:sym typeface="Inter"/>
            </a:endParaRPr>
          </a:p>
          <a:p>
            <a:pPr indent="0" lvl="0" marL="0" rtl="0" algn="ctr">
              <a:spcBef>
                <a:spcPts val="0"/>
              </a:spcBef>
              <a:spcAft>
                <a:spcPts val="0"/>
              </a:spcAft>
              <a:buNone/>
            </a:pPr>
            <a:r>
              <a:t/>
            </a:r>
            <a:endParaRPr sz="1300">
              <a:solidFill>
                <a:srgbClr val="FFFFFF"/>
              </a:solidFill>
              <a:latin typeface="Inter"/>
              <a:ea typeface="Inter"/>
              <a:cs typeface="Inter"/>
              <a:sym typeface="Inte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24"/>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71" name="Google Shape;471;p24"/>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Content Generation Pipelines</a:t>
            </a:r>
            <a:endParaRPr b="1" sz="2400">
              <a:solidFill>
                <a:schemeClr val="lt1"/>
              </a:solidFill>
              <a:latin typeface="Inter"/>
              <a:ea typeface="Inter"/>
              <a:cs typeface="Inter"/>
              <a:sym typeface="Inter"/>
            </a:endParaRPr>
          </a:p>
        </p:txBody>
      </p:sp>
      <p:sp>
        <p:nvSpPr>
          <p:cNvPr id="472" name="Google Shape;472;p24"/>
          <p:cNvSpPr/>
          <p:nvPr/>
        </p:nvSpPr>
        <p:spPr>
          <a:xfrm>
            <a:off x="1987218" y="117475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473" name="Google Shape;473;p24"/>
          <p:cNvSpPr/>
          <p:nvPr/>
        </p:nvSpPr>
        <p:spPr>
          <a:xfrm>
            <a:off x="2113784" y="139709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800">
                <a:solidFill>
                  <a:srgbClr val="85D992"/>
                </a:solidFill>
                <a:latin typeface="Inter"/>
                <a:ea typeface="Inter"/>
                <a:cs typeface="Inter"/>
                <a:sym typeface="Inter"/>
              </a:rPr>
              <a:t>UserProxy</a:t>
            </a:r>
            <a:endParaRPr b="1" sz="800">
              <a:solidFill>
                <a:srgbClr val="85D992"/>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800">
                <a:solidFill>
                  <a:srgbClr val="85D992"/>
                </a:solidFill>
                <a:latin typeface="Inter"/>
                <a:ea typeface="Inter"/>
                <a:cs typeface="Inter"/>
                <a:sym typeface="Inter"/>
              </a:rPr>
              <a:t>Agent</a:t>
            </a:r>
            <a:endParaRPr b="1" sz="800">
              <a:solidFill>
                <a:srgbClr val="85D992"/>
              </a:solidFill>
              <a:latin typeface="Inter"/>
              <a:ea typeface="Inter"/>
              <a:cs typeface="Inter"/>
              <a:sym typeface="Inter"/>
            </a:endParaRPr>
          </a:p>
        </p:txBody>
      </p:sp>
      <p:sp>
        <p:nvSpPr>
          <p:cNvPr id="474" name="Google Shape;474;p24"/>
          <p:cNvSpPr/>
          <p:nvPr/>
        </p:nvSpPr>
        <p:spPr>
          <a:xfrm>
            <a:off x="2113784" y="265848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F9C823"/>
                </a:solidFill>
                <a:latin typeface="Inter"/>
                <a:ea typeface="Inter"/>
                <a:cs typeface="Inter"/>
                <a:sym typeface="Inter"/>
              </a:rPr>
              <a:t>Writer Agent</a:t>
            </a:r>
            <a:endParaRPr b="1" sz="600">
              <a:solidFill>
                <a:srgbClr val="F9C823"/>
              </a:solidFill>
              <a:latin typeface="Inter"/>
              <a:ea typeface="Inter"/>
              <a:cs typeface="Inter"/>
              <a:sym typeface="Inter"/>
            </a:endParaRPr>
          </a:p>
        </p:txBody>
      </p:sp>
      <p:cxnSp>
        <p:nvCxnSpPr>
          <p:cNvPr id="475" name="Google Shape;475;p24"/>
          <p:cNvCxnSpPr/>
          <p:nvPr/>
        </p:nvCxnSpPr>
        <p:spPr>
          <a:xfrm>
            <a:off x="2576834" y="207689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476" name="Google Shape;476;p24"/>
          <p:cNvSpPr/>
          <p:nvPr/>
        </p:nvSpPr>
        <p:spPr>
          <a:xfrm>
            <a:off x="3864938" y="117840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477" name="Google Shape;477;p24"/>
          <p:cNvSpPr/>
          <p:nvPr/>
        </p:nvSpPr>
        <p:spPr>
          <a:xfrm>
            <a:off x="2958595" y="24499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Carryover</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sp>
        <p:nvSpPr>
          <p:cNvPr id="478" name="Google Shape;478;p24"/>
          <p:cNvSpPr/>
          <p:nvPr/>
        </p:nvSpPr>
        <p:spPr>
          <a:xfrm>
            <a:off x="3988972" y="140074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2674ED"/>
                </a:solidFill>
                <a:latin typeface="Inter"/>
                <a:ea typeface="Inter"/>
                <a:cs typeface="Inter"/>
                <a:sym typeface="Inter"/>
              </a:rPr>
              <a:t>Formatter</a:t>
            </a:r>
            <a:endParaRPr b="1" sz="800">
              <a:solidFill>
                <a:srgbClr val="2674ED"/>
              </a:solidFill>
              <a:latin typeface="Inter"/>
              <a:ea typeface="Inter"/>
              <a:cs typeface="Inter"/>
              <a:sym typeface="Inter"/>
            </a:endParaRPr>
          </a:p>
          <a:p>
            <a:pPr indent="0" lvl="0" marL="0" rtl="0" algn="ctr">
              <a:spcBef>
                <a:spcPts val="0"/>
              </a:spcBef>
              <a:spcAft>
                <a:spcPts val="0"/>
              </a:spcAft>
              <a:buNone/>
            </a:pPr>
            <a:r>
              <a:rPr b="1" lang="en" sz="800">
                <a:solidFill>
                  <a:srgbClr val="2674ED"/>
                </a:solidFill>
                <a:latin typeface="Inter"/>
                <a:ea typeface="Inter"/>
                <a:cs typeface="Inter"/>
                <a:sym typeface="Inter"/>
              </a:rPr>
              <a:t>Agent</a:t>
            </a:r>
            <a:endParaRPr b="1" sz="800">
              <a:solidFill>
                <a:srgbClr val="2674ED"/>
              </a:solidFill>
              <a:latin typeface="Inter"/>
              <a:ea typeface="Inter"/>
              <a:cs typeface="Inter"/>
              <a:sym typeface="Inter"/>
            </a:endParaRPr>
          </a:p>
        </p:txBody>
      </p:sp>
      <p:sp>
        <p:nvSpPr>
          <p:cNvPr id="479" name="Google Shape;479;p24"/>
          <p:cNvSpPr/>
          <p:nvPr/>
        </p:nvSpPr>
        <p:spPr>
          <a:xfrm>
            <a:off x="3988972" y="266213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b="1" sz="800">
              <a:solidFill>
                <a:srgbClr val="85D992"/>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800">
                <a:solidFill>
                  <a:srgbClr val="85D992"/>
                </a:solidFill>
                <a:latin typeface="Inter"/>
                <a:ea typeface="Inter"/>
                <a:cs typeface="Inter"/>
                <a:sym typeface="Inter"/>
              </a:rPr>
              <a:t>Proofreader</a:t>
            </a:r>
            <a:r>
              <a:rPr b="1" lang="en" sz="800">
                <a:solidFill>
                  <a:srgbClr val="85D992"/>
                </a:solidFill>
                <a:latin typeface="Inter"/>
                <a:ea typeface="Inter"/>
                <a:cs typeface="Inter"/>
                <a:sym typeface="Inter"/>
              </a:rPr>
              <a:t> Agent</a:t>
            </a:r>
            <a:endParaRPr b="1" sz="600">
              <a:solidFill>
                <a:srgbClr val="85D992"/>
              </a:solidFill>
              <a:latin typeface="Inter"/>
              <a:ea typeface="Inter"/>
              <a:cs typeface="Inter"/>
              <a:sym typeface="Inter"/>
            </a:endParaRPr>
          </a:p>
          <a:p>
            <a:pPr indent="0" lvl="0" marL="0" rtl="0" algn="l">
              <a:spcBef>
                <a:spcPts val="0"/>
              </a:spcBef>
              <a:spcAft>
                <a:spcPts val="0"/>
              </a:spcAft>
              <a:buClr>
                <a:schemeClr val="dk1"/>
              </a:buClr>
              <a:buSzPts val="1100"/>
              <a:buFont typeface="Arial"/>
              <a:buNone/>
            </a:pPr>
            <a:r>
              <a:t/>
            </a:r>
            <a:endParaRPr b="1" sz="800">
              <a:solidFill>
                <a:srgbClr val="85D992"/>
              </a:solidFill>
              <a:latin typeface="Inter"/>
              <a:ea typeface="Inter"/>
              <a:cs typeface="Inter"/>
              <a:sym typeface="Inter"/>
            </a:endParaRPr>
          </a:p>
        </p:txBody>
      </p:sp>
      <p:cxnSp>
        <p:nvCxnSpPr>
          <p:cNvPr id="480" name="Google Shape;480;p24"/>
          <p:cNvCxnSpPr/>
          <p:nvPr/>
        </p:nvCxnSpPr>
        <p:spPr>
          <a:xfrm>
            <a:off x="3165381" y="2519697"/>
            <a:ext cx="741600" cy="0"/>
          </a:xfrm>
          <a:prstGeom prst="straightConnector1">
            <a:avLst/>
          </a:prstGeom>
          <a:noFill/>
          <a:ln cap="flat" cmpd="sng" w="19050">
            <a:solidFill>
              <a:srgbClr val="DAE0E6"/>
            </a:solidFill>
            <a:prstDash val="solid"/>
            <a:round/>
            <a:headEnd len="med" w="med" type="none"/>
            <a:tailEnd len="med" w="med" type="stealth"/>
          </a:ln>
        </p:spPr>
      </p:cxnSp>
      <p:cxnSp>
        <p:nvCxnSpPr>
          <p:cNvPr id="481" name="Google Shape;481;p24"/>
          <p:cNvCxnSpPr/>
          <p:nvPr/>
        </p:nvCxnSpPr>
        <p:spPr>
          <a:xfrm>
            <a:off x="1111678" y="2519697"/>
            <a:ext cx="872400" cy="0"/>
          </a:xfrm>
          <a:prstGeom prst="straightConnector1">
            <a:avLst/>
          </a:prstGeom>
          <a:noFill/>
          <a:ln cap="flat" cmpd="sng" w="19050">
            <a:solidFill>
              <a:srgbClr val="DAE0E6"/>
            </a:solidFill>
            <a:prstDash val="solid"/>
            <a:round/>
            <a:headEnd len="med" w="med" type="none"/>
            <a:tailEnd len="med" w="med" type="stealth"/>
          </a:ln>
        </p:spPr>
      </p:cxnSp>
      <p:sp>
        <p:nvSpPr>
          <p:cNvPr id="482" name="Google Shape;482;p24"/>
          <p:cNvSpPr/>
          <p:nvPr/>
        </p:nvSpPr>
        <p:spPr>
          <a:xfrm>
            <a:off x="959211" y="20774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Initial Message</a:t>
            </a:r>
            <a:endParaRPr sz="900">
              <a:solidFill>
                <a:srgbClr val="FFFFFF"/>
              </a:solidFill>
              <a:latin typeface="Inter"/>
              <a:ea typeface="Inter"/>
              <a:cs typeface="Inter"/>
              <a:sym typeface="Inter"/>
            </a:endParaRPr>
          </a:p>
        </p:txBody>
      </p:sp>
      <p:cxnSp>
        <p:nvCxnSpPr>
          <p:cNvPr id="483" name="Google Shape;483;p24"/>
          <p:cNvCxnSpPr/>
          <p:nvPr/>
        </p:nvCxnSpPr>
        <p:spPr>
          <a:xfrm>
            <a:off x="4452022" y="208054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484" name="Google Shape;484;p24"/>
          <p:cNvSpPr/>
          <p:nvPr/>
        </p:nvSpPr>
        <p:spPr>
          <a:xfrm>
            <a:off x="4836764" y="24499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Carryover</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cxnSp>
        <p:nvCxnSpPr>
          <p:cNvPr id="485" name="Google Shape;485;p24"/>
          <p:cNvCxnSpPr/>
          <p:nvPr/>
        </p:nvCxnSpPr>
        <p:spPr>
          <a:xfrm>
            <a:off x="5043550" y="25196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486" name="Google Shape;486;p24"/>
          <p:cNvSpPr/>
          <p:nvPr/>
        </p:nvSpPr>
        <p:spPr>
          <a:xfrm>
            <a:off x="5802387" y="2232950"/>
            <a:ext cx="926100" cy="5817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900">
                <a:solidFill>
                  <a:srgbClr val="FFFFFF"/>
                </a:solidFill>
                <a:latin typeface="Inter"/>
                <a:ea typeface="Inter"/>
                <a:cs typeface="Inter"/>
                <a:sym typeface="Inter"/>
              </a:rPr>
              <a:t> Summarizer</a:t>
            </a:r>
            <a:endParaRPr b="1" sz="9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cxnSp>
        <p:nvCxnSpPr>
          <p:cNvPr id="487" name="Google Shape;487;p24"/>
          <p:cNvCxnSpPr>
            <a:stCxn id="486" idx="3"/>
          </p:cNvCxnSpPr>
          <p:nvPr/>
        </p:nvCxnSpPr>
        <p:spPr>
          <a:xfrm flipH="1" rot="10800000">
            <a:off x="6728487" y="2519600"/>
            <a:ext cx="500400" cy="4200"/>
          </a:xfrm>
          <a:prstGeom prst="straightConnector1">
            <a:avLst/>
          </a:prstGeom>
          <a:noFill/>
          <a:ln cap="flat" cmpd="sng" w="19050">
            <a:solidFill>
              <a:srgbClr val="DAE0E6"/>
            </a:solidFill>
            <a:prstDash val="solid"/>
            <a:round/>
            <a:headEnd len="med" w="med" type="none"/>
            <a:tailEnd len="med" w="med" type="stealth"/>
          </a:ln>
        </p:spPr>
      </p:cxnSp>
      <p:sp>
        <p:nvSpPr>
          <p:cNvPr id="488" name="Google Shape;488;p24"/>
          <p:cNvSpPr/>
          <p:nvPr/>
        </p:nvSpPr>
        <p:spPr>
          <a:xfrm>
            <a:off x="6742998" y="2133597"/>
            <a:ext cx="1441800" cy="772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Inter"/>
              <a:ea typeface="Inter"/>
              <a:cs typeface="Inter"/>
              <a:sym typeface="Inter"/>
            </a:endParaRPr>
          </a:p>
          <a:p>
            <a:pPr indent="0" lvl="0" marL="0" rtl="0" algn="ctr">
              <a:spcBef>
                <a:spcPts val="0"/>
              </a:spcBef>
              <a:spcAft>
                <a:spcPts val="0"/>
              </a:spcAft>
              <a:buNone/>
            </a:pPr>
            <a:r>
              <a:rPr lang="en" sz="1300">
                <a:solidFill>
                  <a:srgbClr val="FFFFFF"/>
                </a:solidFill>
                <a:latin typeface="Inter"/>
                <a:ea typeface="Inter"/>
                <a:cs typeface="Inter"/>
                <a:sym typeface="Inter"/>
              </a:rPr>
              <a:t> </a:t>
            </a:r>
            <a:r>
              <a:rPr lang="en" sz="1100">
                <a:solidFill>
                  <a:srgbClr val="FFFFFF"/>
                </a:solidFill>
                <a:latin typeface="Inter"/>
                <a:ea typeface="Inter"/>
                <a:cs typeface="Inter"/>
                <a:sym typeface="Inter"/>
              </a:rPr>
              <a:t>Chat </a:t>
            </a:r>
            <a:endParaRPr sz="1100">
              <a:solidFill>
                <a:srgbClr val="FFFFFF"/>
              </a:solidFill>
              <a:latin typeface="Inter"/>
              <a:ea typeface="Inter"/>
              <a:cs typeface="Inter"/>
              <a:sym typeface="Inter"/>
            </a:endParaRPr>
          </a:p>
          <a:p>
            <a:pPr indent="0" lvl="0" marL="0" rtl="0" algn="ctr">
              <a:spcBef>
                <a:spcPts val="0"/>
              </a:spcBef>
              <a:spcAft>
                <a:spcPts val="0"/>
              </a:spcAft>
              <a:buNone/>
            </a:pPr>
            <a:r>
              <a:rPr lang="en" sz="1100">
                <a:solidFill>
                  <a:srgbClr val="FFFFFF"/>
                </a:solidFill>
                <a:latin typeface="Inter"/>
                <a:ea typeface="Inter"/>
                <a:cs typeface="Inter"/>
                <a:sym typeface="Inter"/>
              </a:rPr>
              <a:t>  Result</a:t>
            </a:r>
            <a:endParaRPr sz="1100">
              <a:solidFill>
                <a:srgbClr val="FFFFFF"/>
              </a:solidFill>
              <a:latin typeface="Inter"/>
              <a:ea typeface="Inter"/>
              <a:cs typeface="Inter"/>
              <a:sym typeface="Inter"/>
            </a:endParaRPr>
          </a:p>
          <a:p>
            <a:pPr indent="0" lvl="0" marL="0" rtl="0" algn="ctr">
              <a:spcBef>
                <a:spcPts val="0"/>
              </a:spcBef>
              <a:spcAft>
                <a:spcPts val="0"/>
              </a:spcAft>
              <a:buNone/>
            </a:pPr>
            <a:r>
              <a:t/>
            </a:r>
            <a:endParaRPr sz="1300">
              <a:solidFill>
                <a:srgbClr val="FFFFFF"/>
              </a:solidFill>
              <a:latin typeface="Inter"/>
              <a:ea typeface="Inter"/>
              <a:cs typeface="Inter"/>
              <a:sym typeface="Inte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25"/>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94" name="Google Shape;494;p25"/>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Code Development and Testing</a:t>
            </a:r>
            <a:endParaRPr b="1" sz="2400">
              <a:solidFill>
                <a:schemeClr val="lt1"/>
              </a:solidFill>
              <a:latin typeface="Inter"/>
              <a:ea typeface="Inter"/>
              <a:cs typeface="Inter"/>
              <a:sym typeface="Inter"/>
            </a:endParaRPr>
          </a:p>
        </p:txBody>
      </p:sp>
      <p:sp>
        <p:nvSpPr>
          <p:cNvPr id="495" name="Google Shape;495;p25"/>
          <p:cNvSpPr/>
          <p:nvPr/>
        </p:nvSpPr>
        <p:spPr>
          <a:xfrm>
            <a:off x="1987218" y="117475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496" name="Google Shape;496;p25"/>
          <p:cNvSpPr/>
          <p:nvPr/>
        </p:nvSpPr>
        <p:spPr>
          <a:xfrm>
            <a:off x="2113784" y="139709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800">
                <a:solidFill>
                  <a:srgbClr val="85D992"/>
                </a:solidFill>
                <a:latin typeface="Inter"/>
                <a:ea typeface="Inter"/>
                <a:cs typeface="Inter"/>
                <a:sym typeface="Inter"/>
              </a:rPr>
              <a:t>UserProxy</a:t>
            </a:r>
            <a:endParaRPr b="1" sz="800">
              <a:solidFill>
                <a:srgbClr val="85D992"/>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800">
                <a:solidFill>
                  <a:srgbClr val="85D992"/>
                </a:solidFill>
                <a:latin typeface="Inter"/>
                <a:ea typeface="Inter"/>
                <a:cs typeface="Inter"/>
                <a:sym typeface="Inter"/>
              </a:rPr>
              <a:t>Agent</a:t>
            </a:r>
            <a:endParaRPr b="1" sz="800">
              <a:solidFill>
                <a:srgbClr val="85D992"/>
              </a:solidFill>
              <a:latin typeface="Inter"/>
              <a:ea typeface="Inter"/>
              <a:cs typeface="Inter"/>
              <a:sym typeface="Inter"/>
            </a:endParaRPr>
          </a:p>
        </p:txBody>
      </p:sp>
      <p:sp>
        <p:nvSpPr>
          <p:cNvPr id="497" name="Google Shape;497;p25"/>
          <p:cNvSpPr/>
          <p:nvPr/>
        </p:nvSpPr>
        <p:spPr>
          <a:xfrm>
            <a:off x="2113784" y="265848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F9C823"/>
                </a:solidFill>
                <a:latin typeface="Inter"/>
                <a:ea typeface="Inter"/>
                <a:cs typeface="Inter"/>
                <a:sym typeface="Inter"/>
              </a:rPr>
              <a:t>Code</a:t>
            </a:r>
            <a:endParaRPr b="1" sz="800">
              <a:solidFill>
                <a:srgbClr val="F9C823"/>
              </a:solidFill>
              <a:latin typeface="Inter"/>
              <a:ea typeface="Inter"/>
              <a:cs typeface="Inter"/>
              <a:sym typeface="Inter"/>
            </a:endParaRPr>
          </a:p>
          <a:p>
            <a:pPr indent="0" lvl="0" marL="0" rtl="0" algn="ctr">
              <a:spcBef>
                <a:spcPts val="0"/>
              </a:spcBef>
              <a:spcAft>
                <a:spcPts val="0"/>
              </a:spcAft>
              <a:buNone/>
            </a:pPr>
            <a:r>
              <a:rPr b="1" lang="en" sz="800">
                <a:solidFill>
                  <a:srgbClr val="F9C823"/>
                </a:solidFill>
                <a:latin typeface="Inter"/>
                <a:ea typeface="Inter"/>
                <a:cs typeface="Inter"/>
                <a:sym typeface="Inter"/>
              </a:rPr>
              <a:t>Writer Agent</a:t>
            </a:r>
            <a:endParaRPr b="1" sz="600">
              <a:solidFill>
                <a:srgbClr val="F9C823"/>
              </a:solidFill>
              <a:latin typeface="Inter"/>
              <a:ea typeface="Inter"/>
              <a:cs typeface="Inter"/>
              <a:sym typeface="Inter"/>
            </a:endParaRPr>
          </a:p>
        </p:txBody>
      </p:sp>
      <p:cxnSp>
        <p:nvCxnSpPr>
          <p:cNvPr id="498" name="Google Shape;498;p25"/>
          <p:cNvCxnSpPr/>
          <p:nvPr/>
        </p:nvCxnSpPr>
        <p:spPr>
          <a:xfrm>
            <a:off x="2576834" y="207689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499" name="Google Shape;499;p25"/>
          <p:cNvSpPr/>
          <p:nvPr/>
        </p:nvSpPr>
        <p:spPr>
          <a:xfrm>
            <a:off x="3864938" y="117840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500" name="Google Shape;500;p25"/>
          <p:cNvSpPr/>
          <p:nvPr/>
        </p:nvSpPr>
        <p:spPr>
          <a:xfrm>
            <a:off x="2958595" y="24499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Carryover</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sp>
        <p:nvSpPr>
          <p:cNvPr id="501" name="Google Shape;501;p25"/>
          <p:cNvSpPr/>
          <p:nvPr/>
        </p:nvSpPr>
        <p:spPr>
          <a:xfrm>
            <a:off x="3988972" y="140074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2674ED"/>
                </a:solidFill>
                <a:latin typeface="Inter"/>
                <a:ea typeface="Inter"/>
                <a:cs typeface="Inter"/>
                <a:sym typeface="Inter"/>
              </a:rPr>
              <a:t>Tester</a:t>
            </a:r>
            <a:endParaRPr b="1" sz="800">
              <a:solidFill>
                <a:srgbClr val="2674ED"/>
              </a:solidFill>
              <a:latin typeface="Inter"/>
              <a:ea typeface="Inter"/>
              <a:cs typeface="Inter"/>
              <a:sym typeface="Inter"/>
            </a:endParaRPr>
          </a:p>
          <a:p>
            <a:pPr indent="0" lvl="0" marL="0" rtl="0" algn="ctr">
              <a:spcBef>
                <a:spcPts val="0"/>
              </a:spcBef>
              <a:spcAft>
                <a:spcPts val="0"/>
              </a:spcAft>
              <a:buNone/>
            </a:pPr>
            <a:r>
              <a:rPr b="1" lang="en" sz="800">
                <a:solidFill>
                  <a:srgbClr val="2674ED"/>
                </a:solidFill>
                <a:latin typeface="Inter"/>
                <a:ea typeface="Inter"/>
                <a:cs typeface="Inter"/>
                <a:sym typeface="Inter"/>
              </a:rPr>
              <a:t>Agent</a:t>
            </a:r>
            <a:endParaRPr b="1" sz="800">
              <a:solidFill>
                <a:srgbClr val="2674ED"/>
              </a:solidFill>
              <a:latin typeface="Inter"/>
              <a:ea typeface="Inter"/>
              <a:cs typeface="Inter"/>
              <a:sym typeface="Inter"/>
            </a:endParaRPr>
          </a:p>
        </p:txBody>
      </p:sp>
      <p:sp>
        <p:nvSpPr>
          <p:cNvPr id="502" name="Google Shape;502;p25"/>
          <p:cNvSpPr/>
          <p:nvPr/>
        </p:nvSpPr>
        <p:spPr>
          <a:xfrm>
            <a:off x="3988972" y="266213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b="1" sz="800">
              <a:solidFill>
                <a:srgbClr val="85D992"/>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800">
                <a:solidFill>
                  <a:srgbClr val="85D992"/>
                </a:solidFill>
                <a:latin typeface="Inter"/>
                <a:ea typeface="Inter"/>
                <a:cs typeface="Inter"/>
                <a:sym typeface="Inter"/>
              </a:rPr>
              <a:t>Code Debug Agent</a:t>
            </a:r>
            <a:endParaRPr b="1" sz="800">
              <a:solidFill>
                <a:srgbClr val="85D992"/>
              </a:solidFill>
              <a:latin typeface="Inter"/>
              <a:ea typeface="Inter"/>
              <a:cs typeface="Inter"/>
              <a:sym typeface="Inter"/>
            </a:endParaRPr>
          </a:p>
          <a:p>
            <a:pPr indent="0" lvl="0" marL="0" rtl="0" algn="l">
              <a:spcBef>
                <a:spcPts val="0"/>
              </a:spcBef>
              <a:spcAft>
                <a:spcPts val="0"/>
              </a:spcAft>
              <a:buClr>
                <a:schemeClr val="dk1"/>
              </a:buClr>
              <a:buSzPts val="1100"/>
              <a:buFont typeface="Arial"/>
              <a:buNone/>
            </a:pPr>
            <a:r>
              <a:t/>
            </a:r>
            <a:endParaRPr b="1" sz="800">
              <a:solidFill>
                <a:srgbClr val="85D992"/>
              </a:solidFill>
              <a:latin typeface="Inter"/>
              <a:ea typeface="Inter"/>
              <a:cs typeface="Inter"/>
              <a:sym typeface="Inter"/>
            </a:endParaRPr>
          </a:p>
        </p:txBody>
      </p:sp>
      <p:cxnSp>
        <p:nvCxnSpPr>
          <p:cNvPr id="503" name="Google Shape;503;p25"/>
          <p:cNvCxnSpPr/>
          <p:nvPr/>
        </p:nvCxnSpPr>
        <p:spPr>
          <a:xfrm>
            <a:off x="3165381" y="2519697"/>
            <a:ext cx="741600" cy="0"/>
          </a:xfrm>
          <a:prstGeom prst="straightConnector1">
            <a:avLst/>
          </a:prstGeom>
          <a:noFill/>
          <a:ln cap="flat" cmpd="sng" w="19050">
            <a:solidFill>
              <a:srgbClr val="DAE0E6"/>
            </a:solidFill>
            <a:prstDash val="solid"/>
            <a:round/>
            <a:headEnd len="med" w="med" type="none"/>
            <a:tailEnd len="med" w="med" type="stealth"/>
          </a:ln>
        </p:spPr>
      </p:cxnSp>
      <p:cxnSp>
        <p:nvCxnSpPr>
          <p:cNvPr id="504" name="Google Shape;504;p25"/>
          <p:cNvCxnSpPr/>
          <p:nvPr/>
        </p:nvCxnSpPr>
        <p:spPr>
          <a:xfrm>
            <a:off x="1111678" y="2519697"/>
            <a:ext cx="872400" cy="0"/>
          </a:xfrm>
          <a:prstGeom prst="straightConnector1">
            <a:avLst/>
          </a:prstGeom>
          <a:noFill/>
          <a:ln cap="flat" cmpd="sng" w="19050">
            <a:solidFill>
              <a:srgbClr val="DAE0E6"/>
            </a:solidFill>
            <a:prstDash val="solid"/>
            <a:round/>
            <a:headEnd len="med" w="med" type="none"/>
            <a:tailEnd len="med" w="med" type="stealth"/>
          </a:ln>
        </p:spPr>
      </p:cxnSp>
      <p:sp>
        <p:nvSpPr>
          <p:cNvPr id="505" name="Google Shape;505;p25"/>
          <p:cNvSpPr/>
          <p:nvPr/>
        </p:nvSpPr>
        <p:spPr>
          <a:xfrm>
            <a:off x="959211" y="20774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Initial Message</a:t>
            </a:r>
            <a:endParaRPr sz="900">
              <a:solidFill>
                <a:srgbClr val="FFFFFF"/>
              </a:solidFill>
              <a:latin typeface="Inter"/>
              <a:ea typeface="Inter"/>
              <a:cs typeface="Inter"/>
              <a:sym typeface="Inter"/>
            </a:endParaRPr>
          </a:p>
        </p:txBody>
      </p:sp>
      <p:cxnSp>
        <p:nvCxnSpPr>
          <p:cNvPr id="506" name="Google Shape;506;p25"/>
          <p:cNvCxnSpPr/>
          <p:nvPr/>
        </p:nvCxnSpPr>
        <p:spPr>
          <a:xfrm>
            <a:off x="4452022" y="208054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507" name="Google Shape;507;p25"/>
          <p:cNvSpPr/>
          <p:nvPr/>
        </p:nvSpPr>
        <p:spPr>
          <a:xfrm>
            <a:off x="4836764" y="24499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Carryover</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cxnSp>
        <p:nvCxnSpPr>
          <p:cNvPr id="508" name="Google Shape;508;p25"/>
          <p:cNvCxnSpPr/>
          <p:nvPr/>
        </p:nvCxnSpPr>
        <p:spPr>
          <a:xfrm>
            <a:off x="5043550" y="25196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509" name="Google Shape;509;p25"/>
          <p:cNvSpPr/>
          <p:nvPr/>
        </p:nvSpPr>
        <p:spPr>
          <a:xfrm>
            <a:off x="5802387" y="2232950"/>
            <a:ext cx="926100" cy="5817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900">
                <a:solidFill>
                  <a:srgbClr val="FFFFFF"/>
                </a:solidFill>
                <a:latin typeface="Inter"/>
                <a:ea typeface="Inter"/>
                <a:cs typeface="Inter"/>
                <a:sym typeface="Inter"/>
              </a:rPr>
              <a:t> Summarizer</a:t>
            </a:r>
            <a:endParaRPr b="1" sz="9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cxnSp>
        <p:nvCxnSpPr>
          <p:cNvPr id="510" name="Google Shape;510;p25"/>
          <p:cNvCxnSpPr>
            <a:stCxn id="509" idx="3"/>
          </p:cNvCxnSpPr>
          <p:nvPr/>
        </p:nvCxnSpPr>
        <p:spPr>
          <a:xfrm flipH="1" rot="10800000">
            <a:off x="6728487" y="2519600"/>
            <a:ext cx="500400" cy="4200"/>
          </a:xfrm>
          <a:prstGeom prst="straightConnector1">
            <a:avLst/>
          </a:prstGeom>
          <a:noFill/>
          <a:ln cap="flat" cmpd="sng" w="19050">
            <a:solidFill>
              <a:srgbClr val="DAE0E6"/>
            </a:solidFill>
            <a:prstDash val="solid"/>
            <a:round/>
            <a:headEnd len="med" w="med" type="none"/>
            <a:tailEnd len="med" w="med" type="stealth"/>
          </a:ln>
        </p:spPr>
      </p:cxnSp>
      <p:sp>
        <p:nvSpPr>
          <p:cNvPr id="511" name="Google Shape;511;p25"/>
          <p:cNvSpPr/>
          <p:nvPr/>
        </p:nvSpPr>
        <p:spPr>
          <a:xfrm>
            <a:off x="6742998" y="2133597"/>
            <a:ext cx="1441800" cy="772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Inter"/>
              <a:ea typeface="Inter"/>
              <a:cs typeface="Inter"/>
              <a:sym typeface="Inter"/>
            </a:endParaRPr>
          </a:p>
          <a:p>
            <a:pPr indent="0" lvl="0" marL="0" rtl="0" algn="ctr">
              <a:spcBef>
                <a:spcPts val="0"/>
              </a:spcBef>
              <a:spcAft>
                <a:spcPts val="0"/>
              </a:spcAft>
              <a:buNone/>
            </a:pPr>
            <a:r>
              <a:rPr lang="en" sz="1300">
                <a:solidFill>
                  <a:srgbClr val="FFFFFF"/>
                </a:solidFill>
                <a:latin typeface="Inter"/>
                <a:ea typeface="Inter"/>
                <a:cs typeface="Inter"/>
                <a:sym typeface="Inter"/>
              </a:rPr>
              <a:t> </a:t>
            </a:r>
            <a:r>
              <a:rPr lang="en" sz="1100">
                <a:solidFill>
                  <a:srgbClr val="FFFFFF"/>
                </a:solidFill>
                <a:latin typeface="Inter"/>
                <a:ea typeface="Inter"/>
                <a:cs typeface="Inter"/>
                <a:sym typeface="Inter"/>
              </a:rPr>
              <a:t>Chat </a:t>
            </a:r>
            <a:endParaRPr sz="1100">
              <a:solidFill>
                <a:srgbClr val="FFFFFF"/>
              </a:solidFill>
              <a:latin typeface="Inter"/>
              <a:ea typeface="Inter"/>
              <a:cs typeface="Inter"/>
              <a:sym typeface="Inter"/>
            </a:endParaRPr>
          </a:p>
          <a:p>
            <a:pPr indent="0" lvl="0" marL="0" rtl="0" algn="ctr">
              <a:spcBef>
                <a:spcPts val="0"/>
              </a:spcBef>
              <a:spcAft>
                <a:spcPts val="0"/>
              </a:spcAft>
              <a:buNone/>
            </a:pPr>
            <a:r>
              <a:rPr lang="en" sz="1100">
                <a:solidFill>
                  <a:srgbClr val="FFFFFF"/>
                </a:solidFill>
                <a:latin typeface="Inter"/>
                <a:ea typeface="Inter"/>
                <a:cs typeface="Inter"/>
                <a:sym typeface="Inter"/>
              </a:rPr>
              <a:t>  Result</a:t>
            </a:r>
            <a:endParaRPr sz="1100">
              <a:solidFill>
                <a:srgbClr val="FFFFFF"/>
              </a:solidFill>
              <a:latin typeface="Inter"/>
              <a:ea typeface="Inter"/>
              <a:cs typeface="Inter"/>
              <a:sym typeface="Inter"/>
            </a:endParaRPr>
          </a:p>
          <a:p>
            <a:pPr indent="0" lvl="0" marL="0" rtl="0" algn="ctr">
              <a:spcBef>
                <a:spcPts val="0"/>
              </a:spcBef>
              <a:spcAft>
                <a:spcPts val="0"/>
              </a:spcAft>
              <a:buNone/>
            </a:pPr>
            <a:r>
              <a:t/>
            </a:r>
            <a:endParaRPr sz="1300">
              <a:solidFill>
                <a:srgbClr val="FFFFFF"/>
              </a:solidFill>
              <a:latin typeface="Inter"/>
              <a:ea typeface="Inter"/>
              <a:cs typeface="Inter"/>
              <a:sym typeface="Inte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26"/>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17" name="Google Shape;517;p26"/>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Report Analysis</a:t>
            </a:r>
            <a:endParaRPr b="1" sz="2400">
              <a:solidFill>
                <a:schemeClr val="lt1"/>
              </a:solidFill>
              <a:latin typeface="Inter"/>
              <a:ea typeface="Inter"/>
              <a:cs typeface="Inter"/>
              <a:sym typeface="Inter"/>
            </a:endParaRPr>
          </a:p>
        </p:txBody>
      </p:sp>
      <p:sp>
        <p:nvSpPr>
          <p:cNvPr id="518" name="Google Shape;518;p26"/>
          <p:cNvSpPr/>
          <p:nvPr/>
        </p:nvSpPr>
        <p:spPr>
          <a:xfrm>
            <a:off x="1987218" y="117475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519" name="Google Shape;519;p26"/>
          <p:cNvSpPr/>
          <p:nvPr/>
        </p:nvSpPr>
        <p:spPr>
          <a:xfrm>
            <a:off x="2113784" y="139709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800">
                <a:solidFill>
                  <a:srgbClr val="85D992"/>
                </a:solidFill>
                <a:latin typeface="Inter"/>
                <a:ea typeface="Inter"/>
                <a:cs typeface="Inter"/>
                <a:sym typeface="Inter"/>
              </a:rPr>
              <a:t>UserProxy</a:t>
            </a:r>
            <a:endParaRPr b="1" sz="800">
              <a:solidFill>
                <a:srgbClr val="85D992"/>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800">
                <a:solidFill>
                  <a:srgbClr val="85D992"/>
                </a:solidFill>
                <a:latin typeface="Inter"/>
                <a:ea typeface="Inter"/>
                <a:cs typeface="Inter"/>
                <a:sym typeface="Inter"/>
              </a:rPr>
              <a:t>Agent</a:t>
            </a:r>
            <a:endParaRPr b="1" sz="800">
              <a:solidFill>
                <a:srgbClr val="85D992"/>
              </a:solidFill>
              <a:latin typeface="Inter"/>
              <a:ea typeface="Inter"/>
              <a:cs typeface="Inter"/>
              <a:sym typeface="Inter"/>
            </a:endParaRPr>
          </a:p>
        </p:txBody>
      </p:sp>
      <p:sp>
        <p:nvSpPr>
          <p:cNvPr id="520" name="Google Shape;520;p26"/>
          <p:cNvSpPr/>
          <p:nvPr/>
        </p:nvSpPr>
        <p:spPr>
          <a:xfrm>
            <a:off x="2113784" y="265848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F9C823"/>
                </a:solidFill>
                <a:latin typeface="Inter"/>
                <a:ea typeface="Inter"/>
                <a:cs typeface="Inter"/>
                <a:sym typeface="Inter"/>
              </a:rPr>
              <a:t>Data Retrieval</a:t>
            </a:r>
            <a:r>
              <a:rPr b="1" lang="en" sz="800">
                <a:solidFill>
                  <a:srgbClr val="F9C823"/>
                </a:solidFill>
                <a:latin typeface="Inter"/>
                <a:ea typeface="Inter"/>
                <a:cs typeface="Inter"/>
                <a:sym typeface="Inter"/>
              </a:rPr>
              <a:t> Agent</a:t>
            </a:r>
            <a:endParaRPr b="1" sz="600">
              <a:solidFill>
                <a:srgbClr val="F9C823"/>
              </a:solidFill>
              <a:latin typeface="Inter"/>
              <a:ea typeface="Inter"/>
              <a:cs typeface="Inter"/>
              <a:sym typeface="Inter"/>
            </a:endParaRPr>
          </a:p>
        </p:txBody>
      </p:sp>
      <p:cxnSp>
        <p:nvCxnSpPr>
          <p:cNvPr id="521" name="Google Shape;521;p26"/>
          <p:cNvCxnSpPr/>
          <p:nvPr/>
        </p:nvCxnSpPr>
        <p:spPr>
          <a:xfrm>
            <a:off x="2576834" y="207689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522" name="Google Shape;522;p26"/>
          <p:cNvSpPr/>
          <p:nvPr/>
        </p:nvSpPr>
        <p:spPr>
          <a:xfrm>
            <a:off x="3864938" y="117840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523" name="Google Shape;523;p26"/>
          <p:cNvSpPr/>
          <p:nvPr/>
        </p:nvSpPr>
        <p:spPr>
          <a:xfrm>
            <a:off x="2958595" y="24499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Carryover</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sp>
        <p:nvSpPr>
          <p:cNvPr id="524" name="Google Shape;524;p26"/>
          <p:cNvSpPr/>
          <p:nvPr/>
        </p:nvSpPr>
        <p:spPr>
          <a:xfrm>
            <a:off x="3988972" y="140074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2674ED"/>
                </a:solidFill>
                <a:latin typeface="Inter"/>
                <a:ea typeface="Inter"/>
                <a:cs typeface="Inter"/>
                <a:sym typeface="Inter"/>
              </a:rPr>
              <a:t>Presenter</a:t>
            </a:r>
            <a:endParaRPr b="1" sz="800">
              <a:solidFill>
                <a:srgbClr val="2674ED"/>
              </a:solidFill>
              <a:latin typeface="Inter"/>
              <a:ea typeface="Inter"/>
              <a:cs typeface="Inter"/>
              <a:sym typeface="Inter"/>
            </a:endParaRPr>
          </a:p>
          <a:p>
            <a:pPr indent="0" lvl="0" marL="0" rtl="0" algn="ctr">
              <a:spcBef>
                <a:spcPts val="0"/>
              </a:spcBef>
              <a:spcAft>
                <a:spcPts val="0"/>
              </a:spcAft>
              <a:buNone/>
            </a:pPr>
            <a:r>
              <a:rPr b="1" lang="en" sz="800">
                <a:solidFill>
                  <a:srgbClr val="2674ED"/>
                </a:solidFill>
                <a:latin typeface="Inter"/>
                <a:ea typeface="Inter"/>
                <a:cs typeface="Inter"/>
                <a:sym typeface="Inter"/>
              </a:rPr>
              <a:t>Agent</a:t>
            </a:r>
            <a:endParaRPr b="1" sz="800">
              <a:solidFill>
                <a:srgbClr val="2674ED"/>
              </a:solidFill>
              <a:latin typeface="Inter"/>
              <a:ea typeface="Inter"/>
              <a:cs typeface="Inter"/>
              <a:sym typeface="Inter"/>
            </a:endParaRPr>
          </a:p>
        </p:txBody>
      </p:sp>
      <p:sp>
        <p:nvSpPr>
          <p:cNvPr id="525" name="Google Shape;525;p26"/>
          <p:cNvSpPr/>
          <p:nvPr/>
        </p:nvSpPr>
        <p:spPr>
          <a:xfrm>
            <a:off x="3988972" y="266213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b="1" sz="800">
              <a:solidFill>
                <a:srgbClr val="85D992"/>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800">
                <a:solidFill>
                  <a:srgbClr val="85D992"/>
                </a:solidFill>
                <a:latin typeface="Inter"/>
                <a:ea typeface="Inter"/>
                <a:cs typeface="Inter"/>
                <a:sym typeface="Inter"/>
              </a:rPr>
              <a:t>Data Analysis </a:t>
            </a:r>
            <a:r>
              <a:rPr b="1" lang="en" sz="800">
                <a:solidFill>
                  <a:srgbClr val="85D992"/>
                </a:solidFill>
                <a:latin typeface="Inter"/>
                <a:ea typeface="Inter"/>
                <a:cs typeface="Inter"/>
                <a:sym typeface="Inter"/>
              </a:rPr>
              <a:t>Agent</a:t>
            </a:r>
            <a:endParaRPr b="1" sz="800">
              <a:solidFill>
                <a:srgbClr val="85D992"/>
              </a:solidFill>
              <a:latin typeface="Inter"/>
              <a:ea typeface="Inter"/>
              <a:cs typeface="Inter"/>
              <a:sym typeface="Inter"/>
            </a:endParaRPr>
          </a:p>
          <a:p>
            <a:pPr indent="0" lvl="0" marL="0" rtl="0" algn="l">
              <a:spcBef>
                <a:spcPts val="0"/>
              </a:spcBef>
              <a:spcAft>
                <a:spcPts val="0"/>
              </a:spcAft>
              <a:buClr>
                <a:schemeClr val="dk1"/>
              </a:buClr>
              <a:buSzPts val="1100"/>
              <a:buFont typeface="Arial"/>
              <a:buNone/>
            </a:pPr>
            <a:r>
              <a:t/>
            </a:r>
            <a:endParaRPr b="1" sz="800">
              <a:solidFill>
                <a:srgbClr val="85D992"/>
              </a:solidFill>
              <a:latin typeface="Inter"/>
              <a:ea typeface="Inter"/>
              <a:cs typeface="Inter"/>
              <a:sym typeface="Inter"/>
            </a:endParaRPr>
          </a:p>
        </p:txBody>
      </p:sp>
      <p:cxnSp>
        <p:nvCxnSpPr>
          <p:cNvPr id="526" name="Google Shape;526;p26"/>
          <p:cNvCxnSpPr/>
          <p:nvPr/>
        </p:nvCxnSpPr>
        <p:spPr>
          <a:xfrm>
            <a:off x="3165381" y="2519697"/>
            <a:ext cx="741600" cy="0"/>
          </a:xfrm>
          <a:prstGeom prst="straightConnector1">
            <a:avLst/>
          </a:prstGeom>
          <a:noFill/>
          <a:ln cap="flat" cmpd="sng" w="19050">
            <a:solidFill>
              <a:srgbClr val="DAE0E6"/>
            </a:solidFill>
            <a:prstDash val="solid"/>
            <a:round/>
            <a:headEnd len="med" w="med" type="none"/>
            <a:tailEnd len="med" w="med" type="stealth"/>
          </a:ln>
        </p:spPr>
      </p:cxnSp>
      <p:cxnSp>
        <p:nvCxnSpPr>
          <p:cNvPr id="527" name="Google Shape;527;p26"/>
          <p:cNvCxnSpPr/>
          <p:nvPr/>
        </p:nvCxnSpPr>
        <p:spPr>
          <a:xfrm>
            <a:off x="1111678" y="2519697"/>
            <a:ext cx="872400" cy="0"/>
          </a:xfrm>
          <a:prstGeom prst="straightConnector1">
            <a:avLst/>
          </a:prstGeom>
          <a:noFill/>
          <a:ln cap="flat" cmpd="sng" w="19050">
            <a:solidFill>
              <a:srgbClr val="DAE0E6"/>
            </a:solidFill>
            <a:prstDash val="solid"/>
            <a:round/>
            <a:headEnd len="med" w="med" type="none"/>
            <a:tailEnd len="med" w="med" type="stealth"/>
          </a:ln>
        </p:spPr>
      </p:cxnSp>
      <p:sp>
        <p:nvSpPr>
          <p:cNvPr id="528" name="Google Shape;528;p26"/>
          <p:cNvSpPr/>
          <p:nvPr/>
        </p:nvSpPr>
        <p:spPr>
          <a:xfrm>
            <a:off x="959211" y="20774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Initial Message</a:t>
            </a:r>
            <a:endParaRPr sz="900">
              <a:solidFill>
                <a:srgbClr val="FFFFFF"/>
              </a:solidFill>
              <a:latin typeface="Inter"/>
              <a:ea typeface="Inter"/>
              <a:cs typeface="Inter"/>
              <a:sym typeface="Inter"/>
            </a:endParaRPr>
          </a:p>
        </p:txBody>
      </p:sp>
      <p:cxnSp>
        <p:nvCxnSpPr>
          <p:cNvPr id="529" name="Google Shape;529;p26"/>
          <p:cNvCxnSpPr/>
          <p:nvPr/>
        </p:nvCxnSpPr>
        <p:spPr>
          <a:xfrm>
            <a:off x="4452022" y="208054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530" name="Google Shape;530;p26"/>
          <p:cNvSpPr/>
          <p:nvPr/>
        </p:nvSpPr>
        <p:spPr>
          <a:xfrm>
            <a:off x="4836764" y="24499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Carryover</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cxnSp>
        <p:nvCxnSpPr>
          <p:cNvPr id="531" name="Google Shape;531;p26"/>
          <p:cNvCxnSpPr/>
          <p:nvPr/>
        </p:nvCxnSpPr>
        <p:spPr>
          <a:xfrm>
            <a:off x="5043550" y="25196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532" name="Google Shape;532;p26"/>
          <p:cNvSpPr/>
          <p:nvPr/>
        </p:nvSpPr>
        <p:spPr>
          <a:xfrm>
            <a:off x="5802387" y="2232950"/>
            <a:ext cx="926100" cy="5817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900">
                <a:solidFill>
                  <a:srgbClr val="FFFFFF"/>
                </a:solidFill>
                <a:latin typeface="Inter"/>
                <a:ea typeface="Inter"/>
                <a:cs typeface="Inter"/>
                <a:sym typeface="Inter"/>
              </a:rPr>
              <a:t> Summarizer</a:t>
            </a:r>
            <a:endParaRPr b="1" sz="900">
              <a:solidFill>
                <a:srgbClr val="FFFFFF"/>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cxnSp>
        <p:nvCxnSpPr>
          <p:cNvPr id="533" name="Google Shape;533;p26"/>
          <p:cNvCxnSpPr>
            <a:stCxn id="532" idx="3"/>
          </p:cNvCxnSpPr>
          <p:nvPr/>
        </p:nvCxnSpPr>
        <p:spPr>
          <a:xfrm flipH="1" rot="10800000">
            <a:off x="6728487" y="2519600"/>
            <a:ext cx="500400" cy="4200"/>
          </a:xfrm>
          <a:prstGeom prst="straightConnector1">
            <a:avLst/>
          </a:prstGeom>
          <a:noFill/>
          <a:ln cap="flat" cmpd="sng" w="19050">
            <a:solidFill>
              <a:srgbClr val="DAE0E6"/>
            </a:solidFill>
            <a:prstDash val="solid"/>
            <a:round/>
            <a:headEnd len="med" w="med" type="none"/>
            <a:tailEnd len="med" w="med" type="stealth"/>
          </a:ln>
        </p:spPr>
      </p:cxnSp>
      <p:sp>
        <p:nvSpPr>
          <p:cNvPr id="534" name="Google Shape;534;p26"/>
          <p:cNvSpPr/>
          <p:nvPr/>
        </p:nvSpPr>
        <p:spPr>
          <a:xfrm>
            <a:off x="6742998" y="2133597"/>
            <a:ext cx="1441800" cy="772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Inter"/>
              <a:ea typeface="Inter"/>
              <a:cs typeface="Inter"/>
              <a:sym typeface="Inter"/>
            </a:endParaRPr>
          </a:p>
          <a:p>
            <a:pPr indent="0" lvl="0" marL="0" rtl="0" algn="ctr">
              <a:spcBef>
                <a:spcPts val="0"/>
              </a:spcBef>
              <a:spcAft>
                <a:spcPts val="0"/>
              </a:spcAft>
              <a:buNone/>
            </a:pPr>
            <a:r>
              <a:rPr lang="en" sz="1300">
                <a:solidFill>
                  <a:srgbClr val="FFFFFF"/>
                </a:solidFill>
                <a:latin typeface="Inter"/>
                <a:ea typeface="Inter"/>
                <a:cs typeface="Inter"/>
                <a:sym typeface="Inter"/>
              </a:rPr>
              <a:t> </a:t>
            </a:r>
            <a:r>
              <a:rPr lang="en" sz="1100">
                <a:solidFill>
                  <a:srgbClr val="FFFFFF"/>
                </a:solidFill>
                <a:latin typeface="Inter"/>
                <a:ea typeface="Inter"/>
                <a:cs typeface="Inter"/>
                <a:sym typeface="Inter"/>
              </a:rPr>
              <a:t>Chat </a:t>
            </a:r>
            <a:endParaRPr sz="1100">
              <a:solidFill>
                <a:srgbClr val="FFFFFF"/>
              </a:solidFill>
              <a:latin typeface="Inter"/>
              <a:ea typeface="Inter"/>
              <a:cs typeface="Inter"/>
              <a:sym typeface="Inter"/>
            </a:endParaRPr>
          </a:p>
          <a:p>
            <a:pPr indent="0" lvl="0" marL="0" rtl="0" algn="ctr">
              <a:spcBef>
                <a:spcPts val="0"/>
              </a:spcBef>
              <a:spcAft>
                <a:spcPts val="0"/>
              </a:spcAft>
              <a:buNone/>
            </a:pPr>
            <a:r>
              <a:rPr lang="en" sz="1100">
                <a:solidFill>
                  <a:srgbClr val="FFFFFF"/>
                </a:solidFill>
                <a:latin typeface="Inter"/>
                <a:ea typeface="Inter"/>
                <a:cs typeface="Inter"/>
                <a:sym typeface="Inter"/>
              </a:rPr>
              <a:t>  Result</a:t>
            </a:r>
            <a:endParaRPr sz="1100">
              <a:solidFill>
                <a:srgbClr val="FFFFFF"/>
              </a:solidFill>
              <a:latin typeface="Inter"/>
              <a:ea typeface="Inter"/>
              <a:cs typeface="Inter"/>
              <a:sym typeface="Inter"/>
            </a:endParaRPr>
          </a:p>
          <a:p>
            <a:pPr indent="0" lvl="0" marL="0" rtl="0" algn="ctr">
              <a:spcBef>
                <a:spcPts val="0"/>
              </a:spcBef>
              <a:spcAft>
                <a:spcPts val="0"/>
              </a:spcAft>
              <a:buNone/>
            </a:pPr>
            <a:r>
              <a:t/>
            </a:r>
            <a:endParaRPr sz="1300">
              <a:solidFill>
                <a:srgbClr val="FFFFFF"/>
              </a:solidFill>
              <a:latin typeface="Inter"/>
              <a:ea typeface="Inter"/>
              <a:cs typeface="Inter"/>
              <a:sym typeface="Inte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27"/>
          <p:cNvSpPr txBox="1"/>
          <p:nvPr/>
        </p:nvSpPr>
        <p:spPr>
          <a:xfrm>
            <a:off x="3599700" y="2098400"/>
            <a:ext cx="31638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lt1"/>
                </a:solidFill>
                <a:latin typeface="Inter SemiBold"/>
                <a:ea typeface="Inter SemiBold"/>
                <a:cs typeface="Inter SemiBold"/>
                <a:sym typeface="Inter SemiBold"/>
              </a:rPr>
              <a:t>Thanks!</a:t>
            </a:r>
            <a:endParaRPr sz="3600">
              <a:solidFill>
                <a:schemeClr val="lt1"/>
              </a:solidFill>
              <a:latin typeface="Inter SemiBold"/>
              <a:ea typeface="Inter SemiBold"/>
              <a:cs typeface="Inter SemiBold"/>
              <a:sym typeface="Inter SemiBo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6"/>
          <p:cNvSpPr/>
          <p:nvPr/>
        </p:nvSpPr>
        <p:spPr>
          <a:xfrm>
            <a:off x="457223" y="989004"/>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Message</a:t>
            </a:r>
            <a:endParaRPr sz="900">
              <a:solidFill>
                <a:schemeClr val="lt1"/>
              </a:solidFill>
              <a:latin typeface="Inter"/>
              <a:ea typeface="Inter"/>
              <a:cs typeface="Inter"/>
              <a:sym typeface="Inter"/>
            </a:endParaRPr>
          </a:p>
        </p:txBody>
      </p:sp>
      <p:sp>
        <p:nvSpPr>
          <p:cNvPr id="76" name="Google Shape;76;p6"/>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7" name="Google Shape;77;p6"/>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Sequential Chat</a:t>
            </a:r>
            <a:endParaRPr b="1" sz="2400">
              <a:solidFill>
                <a:schemeClr val="lt1"/>
              </a:solidFill>
              <a:latin typeface="Inter"/>
              <a:ea typeface="Inter"/>
              <a:cs typeface="Inter"/>
              <a:sym typeface="Inter"/>
            </a:endParaRPr>
          </a:p>
        </p:txBody>
      </p:sp>
      <p:sp>
        <p:nvSpPr>
          <p:cNvPr id="78" name="Google Shape;78;p6"/>
          <p:cNvSpPr/>
          <p:nvPr/>
        </p:nvSpPr>
        <p:spPr>
          <a:xfrm>
            <a:off x="5086227" y="1324500"/>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79" name="Google Shape;79;p6"/>
          <p:cNvSpPr/>
          <p:nvPr/>
        </p:nvSpPr>
        <p:spPr>
          <a:xfrm>
            <a:off x="3177575" y="132450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80" name="Google Shape;80;p6"/>
          <p:cNvSpPr/>
          <p:nvPr/>
        </p:nvSpPr>
        <p:spPr>
          <a:xfrm>
            <a:off x="1299856" y="132085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81" name="Google Shape;81;p6"/>
          <p:cNvSpPr/>
          <p:nvPr/>
        </p:nvSpPr>
        <p:spPr>
          <a:xfrm>
            <a:off x="1426421" y="154319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Agent B</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(Conversable Agent)</a:t>
            </a:r>
            <a:endParaRPr b="1" sz="7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82" name="Google Shape;82;p6"/>
          <p:cNvSpPr/>
          <p:nvPr/>
        </p:nvSpPr>
        <p:spPr>
          <a:xfrm>
            <a:off x="1426421" y="280458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A</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(Assistant Agent)</a:t>
            </a:r>
            <a:endParaRPr b="1" sz="700">
              <a:solidFill>
                <a:schemeClr val="lt1"/>
              </a:solidFill>
              <a:latin typeface="Inter"/>
              <a:ea typeface="Inter"/>
              <a:cs typeface="Inter"/>
              <a:sym typeface="Inter"/>
            </a:endParaRPr>
          </a:p>
        </p:txBody>
      </p:sp>
      <p:sp>
        <p:nvSpPr>
          <p:cNvPr id="83" name="Google Shape;83;p6"/>
          <p:cNvSpPr/>
          <p:nvPr/>
        </p:nvSpPr>
        <p:spPr>
          <a:xfrm>
            <a:off x="2271232" y="25960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highlight>
                <a:srgbClr val="FF0000"/>
              </a:highlight>
              <a:latin typeface="Inter"/>
              <a:ea typeface="Inter"/>
              <a:cs typeface="Inter"/>
              <a:sym typeface="Inter"/>
            </a:endParaRPr>
          </a:p>
          <a:p>
            <a:pPr indent="0" lvl="0" marL="0" rtl="0" algn="ctr">
              <a:spcBef>
                <a:spcPts val="0"/>
              </a:spcBef>
              <a:spcAft>
                <a:spcPts val="0"/>
              </a:spcAft>
              <a:buNone/>
            </a:pPr>
            <a:r>
              <a:rPr b="1" lang="en" sz="900">
                <a:solidFill>
                  <a:srgbClr val="F9C823"/>
                </a:solidFill>
                <a:latin typeface="Inter"/>
                <a:ea typeface="Inter"/>
                <a:cs typeface="Inter"/>
                <a:sym typeface="Inter"/>
              </a:rPr>
              <a:t>Carryover</a:t>
            </a:r>
            <a:endParaRPr b="1" sz="900">
              <a:solidFill>
                <a:srgbClr val="F9C823"/>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highlight>
                <a:srgbClr val="FF0000"/>
              </a:highlight>
              <a:latin typeface="Inter"/>
              <a:ea typeface="Inter"/>
              <a:cs typeface="Inter"/>
              <a:sym typeface="Inter"/>
            </a:endParaRPr>
          </a:p>
        </p:txBody>
      </p:sp>
      <p:cxnSp>
        <p:nvCxnSpPr>
          <p:cNvPr id="84" name="Google Shape;84;p6"/>
          <p:cNvCxnSpPr>
            <a:stCxn id="81" idx="2"/>
            <a:endCxn id="82" idx="0"/>
          </p:cNvCxnSpPr>
          <p:nvPr/>
        </p:nvCxnSpPr>
        <p:spPr>
          <a:xfrm>
            <a:off x="1889471" y="2222991"/>
            <a:ext cx="0" cy="581700"/>
          </a:xfrm>
          <a:prstGeom prst="straightConnector1">
            <a:avLst/>
          </a:prstGeom>
          <a:noFill/>
          <a:ln cap="flat" cmpd="sng" w="19050">
            <a:solidFill>
              <a:srgbClr val="DAE0E6"/>
            </a:solidFill>
            <a:prstDash val="solid"/>
            <a:round/>
            <a:headEnd len="med" w="med" type="stealth"/>
            <a:tailEnd len="med" w="med" type="stealth"/>
          </a:ln>
        </p:spPr>
      </p:cxnSp>
      <p:cxnSp>
        <p:nvCxnSpPr>
          <p:cNvPr id="85" name="Google Shape;85;p6"/>
          <p:cNvCxnSpPr/>
          <p:nvPr/>
        </p:nvCxnSpPr>
        <p:spPr>
          <a:xfrm>
            <a:off x="2478018" y="2665797"/>
            <a:ext cx="717000" cy="0"/>
          </a:xfrm>
          <a:prstGeom prst="straightConnector1">
            <a:avLst/>
          </a:prstGeom>
          <a:noFill/>
          <a:ln cap="flat" cmpd="sng" w="19050">
            <a:solidFill>
              <a:srgbClr val="F9C823"/>
            </a:solidFill>
            <a:prstDash val="solid"/>
            <a:round/>
            <a:headEnd len="med" w="med" type="none"/>
            <a:tailEnd len="med" w="med" type="stealth"/>
          </a:ln>
        </p:spPr>
      </p:cxnSp>
      <p:sp>
        <p:nvSpPr>
          <p:cNvPr id="86" name="Google Shape;86;p6"/>
          <p:cNvSpPr/>
          <p:nvPr/>
        </p:nvSpPr>
        <p:spPr>
          <a:xfrm>
            <a:off x="3301609" y="154684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C</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(User Proxy Agent)</a:t>
            </a:r>
            <a:endParaRPr b="1" sz="700">
              <a:solidFill>
                <a:schemeClr val="lt1"/>
              </a:solidFill>
              <a:latin typeface="Inter"/>
              <a:ea typeface="Inter"/>
              <a:cs typeface="Inter"/>
              <a:sym typeface="Inter"/>
            </a:endParaRPr>
          </a:p>
        </p:txBody>
      </p:sp>
      <p:sp>
        <p:nvSpPr>
          <p:cNvPr id="87" name="Google Shape;87;p6"/>
          <p:cNvSpPr/>
          <p:nvPr/>
        </p:nvSpPr>
        <p:spPr>
          <a:xfrm>
            <a:off x="3301609" y="280823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chemeClr val="lt1"/>
                </a:solidFill>
                <a:latin typeface="Inter"/>
                <a:ea typeface="Inter"/>
                <a:cs typeface="Inter"/>
                <a:sym typeface="Inter"/>
              </a:rPr>
              <a:t>Agent A</a:t>
            </a:r>
            <a:endParaRPr b="1" sz="900">
              <a:solidFill>
                <a:schemeClr val="lt1"/>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700">
                <a:solidFill>
                  <a:schemeClr val="lt1"/>
                </a:solidFill>
                <a:latin typeface="Inter"/>
                <a:ea typeface="Inter"/>
                <a:cs typeface="Inter"/>
                <a:sym typeface="Inter"/>
              </a:rPr>
              <a:t>(Assistant Agent)</a:t>
            </a:r>
            <a:endParaRPr b="1" sz="900">
              <a:solidFill>
                <a:schemeClr val="lt1"/>
              </a:solidFill>
              <a:latin typeface="Inter"/>
              <a:ea typeface="Inter"/>
              <a:cs typeface="Inter"/>
              <a:sym typeface="Inter"/>
            </a:endParaRPr>
          </a:p>
        </p:txBody>
      </p:sp>
      <p:cxnSp>
        <p:nvCxnSpPr>
          <p:cNvPr id="88" name="Google Shape;88;p6"/>
          <p:cNvCxnSpPr>
            <a:stCxn id="86" idx="2"/>
            <a:endCxn id="87" idx="0"/>
          </p:cNvCxnSpPr>
          <p:nvPr/>
        </p:nvCxnSpPr>
        <p:spPr>
          <a:xfrm>
            <a:off x="3764659" y="222664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89" name="Google Shape;89;p6"/>
          <p:cNvSpPr/>
          <p:nvPr/>
        </p:nvSpPr>
        <p:spPr>
          <a:xfrm>
            <a:off x="5210712" y="1539700"/>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Agent D</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(Assistant Agent)</a:t>
            </a:r>
            <a:endParaRPr b="1" sz="7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90" name="Google Shape;90;p6"/>
          <p:cNvSpPr/>
          <p:nvPr/>
        </p:nvSpPr>
        <p:spPr>
          <a:xfrm>
            <a:off x="5210712" y="2800907"/>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chemeClr val="lt1"/>
                </a:solidFill>
                <a:latin typeface="Inter"/>
                <a:ea typeface="Inter"/>
                <a:cs typeface="Inter"/>
                <a:sym typeface="Inter"/>
              </a:rPr>
              <a:t>Agent A</a:t>
            </a:r>
            <a:endParaRPr b="1" sz="900">
              <a:solidFill>
                <a:schemeClr val="lt1"/>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700">
                <a:solidFill>
                  <a:schemeClr val="lt1"/>
                </a:solidFill>
                <a:latin typeface="Inter"/>
                <a:ea typeface="Inter"/>
                <a:cs typeface="Inter"/>
                <a:sym typeface="Inter"/>
              </a:rPr>
              <a:t>(Assistant Agent)</a:t>
            </a:r>
            <a:endParaRPr b="1" sz="900">
              <a:solidFill>
                <a:schemeClr val="lt1"/>
              </a:solidFill>
              <a:latin typeface="Inter"/>
              <a:ea typeface="Inter"/>
              <a:cs typeface="Inter"/>
              <a:sym typeface="Inter"/>
            </a:endParaRPr>
          </a:p>
        </p:txBody>
      </p:sp>
      <p:cxnSp>
        <p:nvCxnSpPr>
          <p:cNvPr id="91" name="Google Shape;91;p6"/>
          <p:cNvCxnSpPr>
            <a:stCxn id="89" idx="2"/>
            <a:endCxn id="90" idx="0"/>
          </p:cNvCxnSpPr>
          <p:nvPr/>
        </p:nvCxnSpPr>
        <p:spPr>
          <a:xfrm>
            <a:off x="5673762" y="2219500"/>
            <a:ext cx="0" cy="581400"/>
          </a:xfrm>
          <a:prstGeom prst="straightConnector1">
            <a:avLst/>
          </a:prstGeom>
          <a:noFill/>
          <a:ln cap="flat" cmpd="sng" w="19050">
            <a:solidFill>
              <a:srgbClr val="DAE0E6"/>
            </a:solidFill>
            <a:prstDash val="solid"/>
            <a:round/>
            <a:headEnd len="med" w="med" type="stealth"/>
            <a:tailEnd len="med" w="med" type="stealth"/>
          </a:ln>
        </p:spPr>
      </p:cxnSp>
      <p:sp>
        <p:nvSpPr>
          <p:cNvPr id="92" name="Google Shape;92;p6"/>
          <p:cNvSpPr/>
          <p:nvPr/>
        </p:nvSpPr>
        <p:spPr>
          <a:xfrm>
            <a:off x="3275448" y="4065717"/>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200">
              <a:solidFill>
                <a:srgbClr val="F9C823"/>
              </a:solidFill>
              <a:latin typeface="Inter"/>
              <a:ea typeface="Inter"/>
              <a:cs typeface="Inter"/>
              <a:sym typeface="Inter"/>
            </a:endParaRPr>
          </a:p>
          <a:p>
            <a:pPr indent="0" lvl="0" marL="0" rtl="0" algn="ctr">
              <a:spcBef>
                <a:spcPts val="0"/>
              </a:spcBef>
              <a:spcAft>
                <a:spcPts val="0"/>
              </a:spcAft>
              <a:buNone/>
            </a:pPr>
            <a:r>
              <a:rPr b="1" lang="en" sz="900">
                <a:solidFill>
                  <a:srgbClr val="F9C823"/>
                </a:solidFill>
                <a:latin typeface="Inter"/>
                <a:ea typeface="Inter"/>
                <a:cs typeface="Inter"/>
                <a:sym typeface="Inter"/>
              </a:rPr>
              <a:t>Carryover</a:t>
            </a:r>
            <a:endParaRPr b="1" sz="900">
              <a:solidFill>
                <a:srgbClr val="F9C823"/>
              </a:solidFill>
              <a:latin typeface="Inter"/>
              <a:ea typeface="Inter"/>
              <a:cs typeface="Inter"/>
              <a:sym typeface="Inter"/>
            </a:endParaRPr>
          </a:p>
          <a:p>
            <a:pPr indent="0" lvl="0" marL="0" rtl="0" algn="ctr">
              <a:spcBef>
                <a:spcPts val="0"/>
              </a:spcBef>
              <a:spcAft>
                <a:spcPts val="0"/>
              </a:spcAft>
              <a:buNone/>
            </a:pPr>
            <a:r>
              <a:t/>
            </a:r>
            <a:endParaRPr b="1" sz="900">
              <a:solidFill>
                <a:srgbClr val="F9C823"/>
              </a:solidFill>
              <a:latin typeface="Inter"/>
              <a:ea typeface="Inter"/>
              <a:cs typeface="Inter"/>
              <a:sym typeface="Inter"/>
            </a:endParaRPr>
          </a:p>
        </p:txBody>
      </p:sp>
      <p:sp>
        <p:nvSpPr>
          <p:cNvPr id="93" name="Google Shape;93;p6"/>
          <p:cNvSpPr/>
          <p:nvPr/>
        </p:nvSpPr>
        <p:spPr>
          <a:xfrm>
            <a:off x="4154345" y="25960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200">
              <a:solidFill>
                <a:srgbClr val="F9C823"/>
              </a:solidFill>
              <a:latin typeface="Inter"/>
              <a:ea typeface="Inter"/>
              <a:cs typeface="Inter"/>
              <a:sym typeface="Inter"/>
            </a:endParaRPr>
          </a:p>
          <a:p>
            <a:pPr indent="0" lvl="0" marL="0" rtl="0" algn="ctr">
              <a:spcBef>
                <a:spcPts val="0"/>
              </a:spcBef>
              <a:spcAft>
                <a:spcPts val="0"/>
              </a:spcAft>
              <a:buNone/>
            </a:pPr>
            <a:r>
              <a:rPr b="1" lang="en" sz="900">
                <a:solidFill>
                  <a:srgbClr val="F9C823"/>
                </a:solidFill>
                <a:latin typeface="Inter"/>
                <a:ea typeface="Inter"/>
                <a:cs typeface="Inter"/>
                <a:sym typeface="Inter"/>
              </a:rPr>
              <a:t>Carryover</a:t>
            </a:r>
            <a:endParaRPr b="1" sz="900">
              <a:solidFill>
                <a:srgbClr val="F9C823"/>
              </a:solidFill>
              <a:latin typeface="Inter"/>
              <a:ea typeface="Inter"/>
              <a:cs typeface="Inter"/>
              <a:sym typeface="Inter"/>
            </a:endParaRPr>
          </a:p>
          <a:p>
            <a:pPr indent="0" lvl="0" marL="0" rtl="0" algn="ctr">
              <a:spcBef>
                <a:spcPts val="0"/>
              </a:spcBef>
              <a:spcAft>
                <a:spcPts val="0"/>
              </a:spcAft>
              <a:buNone/>
            </a:pPr>
            <a:r>
              <a:t/>
            </a:r>
            <a:endParaRPr b="1" sz="900">
              <a:solidFill>
                <a:srgbClr val="F9C823"/>
              </a:solidFill>
              <a:latin typeface="Inter"/>
              <a:ea typeface="Inter"/>
              <a:cs typeface="Inter"/>
              <a:sym typeface="Inter"/>
            </a:endParaRPr>
          </a:p>
        </p:txBody>
      </p:sp>
      <p:cxnSp>
        <p:nvCxnSpPr>
          <p:cNvPr id="94" name="Google Shape;94;p6"/>
          <p:cNvCxnSpPr/>
          <p:nvPr/>
        </p:nvCxnSpPr>
        <p:spPr>
          <a:xfrm>
            <a:off x="4361131" y="2665797"/>
            <a:ext cx="741600" cy="0"/>
          </a:xfrm>
          <a:prstGeom prst="straightConnector1">
            <a:avLst/>
          </a:prstGeom>
          <a:noFill/>
          <a:ln cap="flat" cmpd="sng" w="19050">
            <a:solidFill>
              <a:srgbClr val="F9C823"/>
            </a:solidFill>
            <a:prstDash val="solid"/>
            <a:round/>
            <a:headEnd len="med" w="med" type="none"/>
            <a:tailEnd len="med" w="med" type="stealth"/>
          </a:ln>
        </p:spPr>
      </p:cxnSp>
      <p:cxnSp>
        <p:nvCxnSpPr>
          <p:cNvPr id="95" name="Google Shape;95;p6"/>
          <p:cNvCxnSpPr>
            <a:stCxn id="80" idx="2"/>
            <a:endCxn id="78" idx="2"/>
          </p:cNvCxnSpPr>
          <p:nvPr/>
        </p:nvCxnSpPr>
        <p:spPr>
          <a:xfrm flipH="1" rot="-5400000">
            <a:off x="3778456" y="1808205"/>
            <a:ext cx="3600" cy="3786300"/>
          </a:xfrm>
          <a:prstGeom prst="bentConnector3">
            <a:avLst>
              <a:gd fmla="val 20323458" name="adj1"/>
            </a:avLst>
          </a:prstGeom>
          <a:noFill/>
          <a:ln cap="flat" cmpd="sng" w="19050">
            <a:solidFill>
              <a:srgbClr val="F9C823"/>
            </a:solidFill>
            <a:prstDash val="solid"/>
            <a:round/>
            <a:headEnd len="med" w="med" type="none"/>
            <a:tailEnd len="med" w="med" type="stealth"/>
          </a:ln>
        </p:spPr>
      </p:cxnSp>
      <p:cxnSp>
        <p:nvCxnSpPr>
          <p:cNvPr id="96" name="Google Shape;96;p6"/>
          <p:cNvCxnSpPr>
            <a:endCxn id="80" idx="1"/>
          </p:cNvCxnSpPr>
          <p:nvPr/>
        </p:nvCxnSpPr>
        <p:spPr>
          <a:xfrm flipH="1" rot="-5400000">
            <a:off x="329956" y="1540305"/>
            <a:ext cx="1375800" cy="564000"/>
          </a:xfrm>
          <a:prstGeom prst="bentConnector2">
            <a:avLst/>
          </a:prstGeom>
          <a:noFill/>
          <a:ln cap="flat" cmpd="sng" w="19050">
            <a:solidFill>
              <a:srgbClr val="DAE0E6"/>
            </a:solidFill>
            <a:prstDash val="solid"/>
            <a:round/>
            <a:headEnd len="med" w="med" type="none"/>
            <a:tailEnd len="med" w="med" type="stealth"/>
          </a:ln>
        </p:spPr>
      </p:cxnSp>
      <p:cxnSp>
        <p:nvCxnSpPr>
          <p:cNvPr id="97" name="Google Shape;97;p6"/>
          <p:cNvCxnSpPr/>
          <p:nvPr/>
        </p:nvCxnSpPr>
        <p:spPr>
          <a:xfrm flipH="1" rot="-5400000">
            <a:off x="764925" y="1644200"/>
            <a:ext cx="806400" cy="263400"/>
          </a:xfrm>
          <a:prstGeom prst="bentConnector3">
            <a:avLst>
              <a:gd fmla="val 100143" name="adj1"/>
            </a:avLst>
          </a:prstGeom>
          <a:noFill/>
          <a:ln cap="flat" cmpd="sng" w="19050">
            <a:solidFill>
              <a:srgbClr val="DAE0E6"/>
            </a:solidFill>
            <a:prstDash val="solid"/>
            <a:round/>
            <a:headEnd len="med" w="med" type="none"/>
            <a:tailEnd len="med" w="med" type="stealth"/>
          </a:ln>
        </p:spPr>
      </p:cxnSp>
      <p:sp>
        <p:nvSpPr>
          <p:cNvPr id="98" name="Google Shape;98;p6"/>
          <p:cNvSpPr/>
          <p:nvPr/>
        </p:nvSpPr>
        <p:spPr>
          <a:xfrm>
            <a:off x="145521" y="746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Context</a:t>
            </a:r>
            <a:endParaRPr sz="900">
              <a:solidFill>
                <a:schemeClr val="lt1"/>
              </a:solidFill>
              <a:latin typeface="Inter"/>
              <a:ea typeface="Inter"/>
              <a:cs typeface="Inter"/>
              <a:sym typeface="Inter"/>
            </a:endParaRPr>
          </a:p>
        </p:txBody>
      </p:sp>
      <p:sp>
        <p:nvSpPr>
          <p:cNvPr id="99" name="Google Shape;99;p6"/>
          <p:cNvSpPr/>
          <p:nvPr/>
        </p:nvSpPr>
        <p:spPr>
          <a:xfrm>
            <a:off x="2341241" y="989004"/>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Message</a:t>
            </a:r>
            <a:endParaRPr sz="900">
              <a:solidFill>
                <a:schemeClr val="lt1"/>
              </a:solidFill>
              <a:latin typeface="Inter"/>
              <a:ea typeface="Inter"/>
              <a:cs typeface="Inter"/>
              <a:sym typeface="Inter"/>
            </a:endParaRPr>
          </a:p>
        </p:txBody>
      </p:sp>
      <p:cxnSp>
        <p:nvCxnSpPr>
          <p:cNvPr id="100" name="Google Shape;100;p6"/>
          <p:cNvCxnSpPr/>
          <p:nvPr/>
        </p:nvCxnSpPr>
        <p:spPr>
          <a:xfrm flipH="1" rot="-5400000">
            <a:off x="2213973" y="1540305"/>
            <a:ext cx="1375800" cy="564000"/>
          </a:xfrm>
          <a:prstGeom prst="bentConnector2">
            <a:avLst/>
          </a:prstGeom>
          <a:noFill/>
          <a:ln cap="flat" cmpd="sng" w="19050">
            <a:solidFill>
              <a:srgbClr val="DAE0E6"/>
            </a:solidFill>
            <a:prstDash val="solid"/>
            <a:round/>
            <a:headEnd len="med" w="med" type="none"/>
            <a:tailEnd len="med" w="med" type="stealth"/>
          </a:ln>
        </p:spPr>
      </p:cxnSp>
      <p:cxnSp>
        <p:nvCxnSpPr>
          <p:cNvPr id="101" name="Google Shape;101;p6"/>
          <p:cNvCxnSpPr/>
          <p:nvPr/>
        </p:nvCxnSpPr>
        <p:spPr>
          <a:xfrm flipH="1" rot="-5400000">
            <a:off x="2648942" y="1644200"/>
            <a:ext cx="806400" cy="263400"/>
          </a:xfrm>
          <a:prstGeom prst="bentConnector3">
            <a:avLst>
              <a:gd fmla="val 100143" name="adj1"/>
            </a:avLst>
          </a:prstGeom>
          <a:noFill/>
          <a:ln cap="flat" cmpd="sng" w="19050">
            <a:solidFill>
              <a:srgbClr val="DAE0E6"/>
            </a:solidFill>
            <a:prstDash val="solid"/>
            <a:round/>
            <a:headEnd len="med" w="med" type="none"/>
            <a:tailEnd len="med" w="med" type="stealth"/>
          </a:ln>
        </p:spPr>
      </p:cxnSp>
      <p:sp>
        <p:nvSpPr>
          <p:cNvPr id="102" name="Google Shape;102;p6"/>
          <p:cNvSpPr/>
          <p:nvPr/>
        </p:nvSpPr>
        <p:spPr>
          <a:xfrm>
            <a:off x="2029538" y="746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Context</a:t>
            </a:r>
            <a:endParaRPr sz="900">
              <a:solidFill>
                <a:schemeClr val="lt1"/>
              </a:solidFill>
              <a:latin typeface="Inter"/>
              <a:ea typeface="Inter"/>
              <a:cs typeface="Inter"/>
              <a:sym typeface="Inter"/>
            </a:endParaRPr>
          </a:p>
        </p:txBody>
      </p:sp>
      <p:sp>
        <p:nvSpPr>
          <p:cNvPr id="103" name="Google Shape;103;p6"/>
          <p:cNvSpPr/>
          <p:nvPr/>
        </p:nvSpPr>
        <p:spPr>
          <a:xfrm>
            <a:off x="4253143" y="989004"/>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Message</a:t>
            </a:r>
            <a:endParaRPr sz="900">
              <a:solidFill>
                <a:schemeClr val="lt1"/>
              </a:solidFill>
              <a:latin typeface="Inter"/>
              <a:ea typeface="Inter"/>
              <a:cs typeface="Inter"/>
              <a:sym typeface="Inter"/>
            </a:endParaRPr>
          </a:p>
        </p:txBody>
      </p:sp>
      <p:cxnSp>
        <p:nvCxnSpPr>
          <p:cNvPr id="104" name="Google Shape;104;p6"/>
          <p:cNvCxnSpPr/>
          <p:nvPr/>
        </p:nvCxnSpPr>
        <p:spPr>
          <a:xfrm flipH="1" rot="-5400000">
            <a:off x="4125875" y="1540305"/>
            <a:ext cx="1375800" cy="564000"/>
          </a:xfrm>
          <a:prstGeom prst="bentConnector2">
            <a:avLst/>
          </a:prstGeom>
          <a:noFill/>
          <a:ln cap="flat" cmpd="sng" w="19050">
            <a:solidFill>
              <a:srgbClr val="DAE0E6"/>
            </a:solidFill>
            <a:prstDash val="solid"/>
            <a:round/>
            <a:headEnd len="med" w="med" type="none"/>
            <a:tailEnd len="med" w="med" type="stealth"/>
          </a:ln>
        </p:spPr>
      </p:cxnSp>
      <p:sp>
        <p:nvSpPr>
          <p:cNvPr id="105" name="Google Shape;105;p6"/>
          <p:cNvSpPr/>
          <p:nvPr/>
        </p:nvSpPr>
        <p:spPr>
          <a:xfrm>
            <a:off x="6059345" y="26035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200">
              <a:solidFill>
                <a:srgbClr val="F9C823"/>
              </a:solidFill>
              <a:latin typeface="Inter"/>
              <a:ea typeface="Inter"/>
              <a:cs typeface="Inter"/>
              <a:sym typeface="Inter"/>
            </a:endParaRPr>
          </a:p>
          <a:p>
            <a:pPr indent="0" lvl="0" marL="0" rtl="0" algn="ctr">
              <a:spcBef>
                <a:spcPts val="0"/>
              </a:spcBef>
              <a:spcAft>
                <a:spcPts val="0"/>
              </a:spcAft>
              <a:buNone/>
            </a:pPr>
            <a:r>
              <a:rPr b="1" lang="en" sz="900">
                <a:solidFill>
                  <a:srgbClr val="F9C823"/>
                </a:solidFill>
                <a:latin typeface="Inter"/>
                <a:ea typeface="Inter"/>
                <a:cs typeface="Inter"/>
                <a:sym typeface="Inter"/>
              </a:rPr>
              <a:t>Carryover</a:t>
            </a:r>
            <a:endParaRPr b="1" sz="900">
              <a:solidFill>
                <a:srgbClr val="F9C823"/>
              </a:solidFill>
              <a:latin typeface="Inter"/>
              <a:ea typeface="Inter"/>
              <a:cs typeface="Inter"/>
              <a:sym typeface="Inter"/>
            </a:endParaRPr>
          </a:p>
          <a:p>
            <a:pPr indent="0" lvl="0" marL="0" rtl="0" algn="ctr">
              <a:spcBef>
                <a:spcPts val="0"/>
              </a:spcBef>
              <a:spcAft>
                <a:spcPts val="0"/>
              </a:spcAft>
              <a:buNone/>
            </a:pPr>
            <a:r>
              <a:t/>
            </a:r>
            <a:endParaRPr b="1" sz="900">
              <a:solidFill>
                <a:srgbClr val="F9C823"/>
              </a:solidFill>
              <a:latin typeface="Inter"/>
              <a:ea typeface="Inter"/>
              <a:cs typeface="Inter"/>
              <a:sym typeface="Inter"/>
            </a:endParaRPr>
          </a:p>
        </p:txBody>
      </p:sp>
      <p:cxnSp>
        <p:nvCxnSpPr>
          <p:cNvPr id="106" name="Google Shape;106;p6"/>
          <p:cNvCxnSpPr/>
          <p:nvPr/>
        </p:nvCxnSpPr>
        <p:spPr>
          <a:xfrm flipH="1" rot="-5400000">
            <a:off x="4560845" y="1644200"/>
            <a:ext cx="806400" cy="263400"/>
          </a:xfrm>
          <a:prstGeom prst="bentConnector3">
            <a:avLst>
              <a:gd fmla="val 100143" name="adj1"/>
            </a:avLst>
          </a:prstGeom>
          <a:noFill/>
          <a:ln cap="flat" cmpd="sng" w="19050">
            <a:solidFill>
              <a:srgbClr val="DAE0E6"/>
            </a:solidFill>
            <a:prstDash val="solid"/>
            <a:round/>
            <a:headEnd len="med" w="med" type="none"/>
            <a:tailEnd len="med" w="med" type="stealth"/>
          </a:ln>
        </p:spPr>
      </p:cxnSp>
      <p:sp>
        <p:nvSpPr>
          <p:cNvPr id="107" name="Google Shape;107;p6"/>
          <p:cNvSpPr/>
          <p:nvPr/>
        </p:nvSpPr>
        <p:spPr>
          <a:xfrm>
            <a:off x="3941441" y="746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Context</a:t>
            </a:r>
            <a:endParaRPr sz="900">
              <a:solidFill>
                <a:schemeClr val="lt1"/>
              </a:solidFill>
              <a:latin typeface="Inter"/>
              <a:ea typeface="Inter"/>
              <a:cs typeface="Inter"/>
              <a:sym typeface="Inter"/>
            </a:endParaRPr>
          </a:p>
        </p:txBody>
      </p:sp>
      <p:sp>
        <p:nvSpPr>
          <p:cNvPr id="108" name="Google Shape;108;p6"/>
          <p:cNvSpPr/>
          <p:nvPr/>
        </p:nvSpPr>
        <p:spPr>
          <a:xfrm>
            <a:off x="6991227" y="1324500"/>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109" name="Google Shape;109;p6"/>
          <p:cNvSpPr/>
          <p:nvPr/>
        </p:nvSpPr>
        <p:spPr>
          <a:xfrm>
            <a:off x="7115712" y="1539700"/>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Agent E</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(Conversable Agent)</a:t>
            </a:r>
            <a:endParaRPr b="1" sz="7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110" name="Google Shape;110;p6"/>
          <p:cNvSpPr/>
          <p:nvPr/>
        </p:nvSpPr>
        <p:spPr>
          <a:xfrm>
            <a:off x="7115712" y="2800907"/>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A</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(Assistant Agent)</a:t>
            </a:r>
            <a:endParaRPr b="1" sz="900">
              <a:solidFill>
                <a:schemeClr val="lt1"/>
              </a:solidFill>
              <a:latin typeface="Inter"/>
              <a:ea typeface="Inter"/>
              <a:cs typeface="Inter"/>
              <a:sym typeface="Inter"/>
            </a:endParaRPr>
          </a:p>
        </p:txBody>
      </p:sp>
      <p:cxnSp>
        <p:nvCxnSpPr>
          <p:cNvPr id="111" name="Google Shape;111;p6"/>
          <p:cNvCxnSpPr>
            <a:stCxn id="109" idx="2"/>
            <a:endCxn id="110" idx="0"/>
          </p:cNvCxnSpPr>
          <p:nvPr/>
        </p:nvCxnSpPr>
        <p:spPr>
          <a:xfrm>
            <a:off x="7578762" y="2219500"/>
            <a:ext cx="0" cy="581400"/>
          </a:xfrm>
          <a:prstGeom prst="straightConnector1">
            <a:avLst/>
          </a:prstGeom>
          <a:noFill/>
          <a:ln cap="flat" cmpd="sng" w="19050">
            <a:solidFill>
              <a:srgbClr val="DAE0E6"/>
            </a:solidFill>
            <a:prstDash val="solid"/>
            <a:round/>
            <a:headEnd len="med" w="med" type="stealth"/>
            <a:tailEnd len="med" w="med" type="stealth"/>
          </a:ln>
        </p:spPr>
      </p:cxnSp>
      <p:cxnSp>
        <p:nvCxnSpPr>
          <p:cNvPr id="112" name="Google Shape;112;p6"/>
          <p:cNvCxnSpPr/>
          <p:nvPr/>
        </p:nvCxnSpPr>
        <p:spPr>
          <a:xfrm>
            <a:off x="6266131" y="2665797"/>
            <a:ext cx="741600" cy="0"/>
          </a:xfrm>
          <a:prstGeom prst="straightConnector1">
            <a:avLst/>
          </a:prstGeom>
          <a:noFill/>
          <a:ln cap="flat" cmpd="sng" w="19050">
            <a:solidFill>
              <a:srgbClr val="F9C823"/>
            </a:solidFill>
            <a:prstDash val="solid"/>
            <a:round/>
            <a:headEnd len="med" w="med" type="none"/>
            <a:tailEnd len="med" w="med" type="stealth"/>
          </a:ln>
        </p:spPr>
      </p:cxnSp>
      <p:sp>
        <p:nvSpPr>
          <p:cNvPr id="113" name="Google Shape;113;p6"/>
          <p:cNvSpPr/>
          <p:nvPr/>
        </p:nvSpPr>
        <p:spPr>
          <a:xfrm>
            <a:off x="6158143" y="989004"/>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Message</a:t>
            </a:r>
            <a:endParaRPr sz="900">
              <a:solidFill>
                <a:schemeClr val="lt1"/>
              </a:solidFill>
              <a:latin typeface="Inter"/>
              <a:ea typeface="Inter"/>
              <a:cs typeface="Inter"/>
              <a:sym typeface="Inter"/>
            </a:endParaRPr>
          </a:p>
        </p:txBody>
      </p:sp>
      <p:cxnSp>
        <p:nvCxnSpPr>
          <p:cNvPr id="114" name="Google Shape;114;p6"/>
          <p:cNvCxnSpPr/>
          <p:nvPr/>
        </p:nvCxnSpPr>
        <p:spPr>
          <a:xfrm flipH="1" rot="-5400000">
            <a:off x="6030875" y="1540305"/>
            <a:ext cx="1375800" cy="564000"/>
          </a:xfrm>
          <a:prstGeom prst="bentConnector2">
            <a:avLst/>
          </a:prstGeom>
          <a:noFill/>
          <a:ln cap="flat" cmpd="sng" w="19050">
            <a:solidFill>
              <a:srgbClr val="DAE0E6"/>
            </a:solidFill>
            <a:prstDash val="solid"/>
            <a:round/>
            <a:headEnd len="med" w="med" type="none"/>
            <a:tailEnd len="med" w="med" type="stealth"/>
          </a:ln>
        </p:spPr>
      </p:cxnSp>
      <p:cxnSp>
        <p:nvCxnSpPr>
          <p:cNvPr id="115" name="Google Shape;115;p6"/>
          <p:cNvCxnSpPr/>
          <p:nvPr/>
        </p:nvCxnSpPr>
        <p:spPr>
          <a:xfrm flipH="1" rot="-5400000">
            <a:off x="6465845" y="1644200"/>
            <a:ext cx="806400" cy="263400"/>
          </a:xfrm>
          <a:prstGeom prst="bentConnector3">
            <a:avLst>
              <a:gd fmla="val 100143" name="adj1"/>
            </a:avLst>
          </a:prstGeom>
          <a:noFill/>
          <a:ln cap="flat" cmpd="sng" w="19050">
            <a:solidFill>
              <a:srgbClr val="DAE0E6"/>
            </a:solidFill>
            <a:prstDash val="solid"/>
            <a:round/>
            <a:headEnd len="med" w="med" type="none"/>
            <a:tailEnd len="med" w="med" type="stealth"/>
          </a:ln>
        </p:spPr>
      </p:cxnSp>
      <p:sp>
        <p:nvSpPr>
          <p:cNvPr id="116" name="Google Shape;116;p6"/>
          <p:cNvSpPr/>
          <p:nvPr/>
        </p:nvSpPr>
        <p:spPr>
          <a:xfrm>
            <a:off x="5846441" y="746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Context</a:t>
            </a:r>
            <a:endParaRPr sz="900">
              <a:solidFill>
                <a:schemeClr val="lt1"/>
              </a:solidFill>
              <a:latin typeface="Inter"/>
              <a:ea typeface="Inter"/>
              <a:cs typeface="Inter"/>
              <a:sym typeface="Inter"/>
            </a:endParaRPr>
          </a:p>
        </p:txBody>
      </p:sp>
      <p:cxnSp>
        <p:nvCxnSpPr>
          <p:cNvPr id="117" name="Google Shape;117;p6"/>
          <p:cNvCxnSpPr/>
          <p:nvPr/>
        </p:nvCxnSpPr>
        <p:spPr>
          <a:xfrm flipH="1" rot="-5400000">
            <a:off x="5683456" y="1808205"/>
            <a:ext cx="3600" cy="3786300"/>
          </a:xfrm>
          <a:prstGeom prst="bentConnector3">
            <a:avLst>
              <a:gd fmla="val 10568597" name="adj1"/>
            </a:avLst>
          </a:prstGeom>
          <a:noFill/>
          <a:ln cap="flat" cmpd="sng" w="19050">
            <a:solidFill>
              <a:srgbClr val="F9C823"/>
            </a:solidFill>
            <a:prstDash val="solid"/>
            <a:round/>
            <a:headEnd len="med" w="med" type="none"/>
            <a:tailEnd len="med" w="med" type="stealth"/>
          </a:ln>
        </p:spPr>
      </p:cxnSp>
      <p:cxnSp>
        <p:nvCxnSpPr>
          <p:cNvPr id="118" name="Google Shape;118;p6"/>
          <p:cNvCxnSpPr/>
          <p:nvPr/>
        </p:nvCxnSpPr>
        <p:spPr>
          <a:xfrm flipH="1" rot="10800000">
            <a:off x="5674700" y="3712475"/>
            <a:ext cx="2236200" cy="717900"/>
          </a:xfrm>
          <a:prstGeom prst="bentConnector3">
            <a:avLst>
              <a:gd fmla="val 100004" name="adj1"/>
            </a:avLst>
          </a:prstGeom>
          <a:noFill/>
          <a:ln cap="flat" cmpd="sng" w="19050">
            <a:solidFill>
              <a:srgbClr val="F9C823"/>
            </a:solidFill>
            <a:prstDash val="solid"/>
            <a:round/>
            <a:headEnd len="med" w="med" type="none"/>
            <a:tailEnd len="med" w="med" type="stealth"/>
          </a:ln>
        </p:spPr>
      </p:cxnSp>
      <p:sp>
        <p:nvSpPr>
          <p:cNvPr id="119" name="Google Shape;119;p6"/>
          <p:cNvSpPr/>
          <p:nvPr/>
        </p:nvSpPr>
        <p:spPr>
          <a:xfrm>
            <a:off x="6094848" y="3760917"/>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200">
              <a:solidFill>
                <a:srgbClr val="F9C823"/>
              </a:solidFill>
              <a:latin typeface="Inter"/>
              <a:ea typeface="Inter"/>
              <a:cs typeface="Inter"/>
              <a:sym typeface="Inter"/>
            </a:endParaRPr>
          </a:p>
          <a:p>
            <a:pPr indent="0" lvl="0" marL="0" rtl="0" algn="ctr">
              <a:spcBef>
                <a:spcPts val="0"/>
              </a:spcBef>
              <a:spcAft>
                <a:spcPts val="0"/>
              </a:spcAft>
              <a:buNone/>
            </a:pPr>
            <a:r>
              <a:rPr b="1" lang="en" sz="900">
                <a:solidFill>
                  <a:srgbClr val="F9C823"/>
                </a:solidFill>
                <a:latin typeface="Inter"/>
                <a:ea typeface="Inter"/>
                <a:cs typeface="Inter"/>
                <a:sym typeface="Inter"/>
              </a:rPr>
              <a:t>Carryover</a:t>
            </a:r>
            <a:endParaRPr b="1" sz="900">
              <a:solidFill>
                <a:srgbClr val="F9C823"/>
              </a:solidFill>
              <a:latin typeface="Inter"/>
              <a:ea typeface="Inter"/>
              <a:cs typeface="Inter"/>
              <a:sym typeface="Inter"/>
            </a:endParaRPr>
          </a:p>
          <a:p>
            <a:pPr indent="0" lvl="0" marL="0" rtl="0" algn="ctr">
              <a:spcBef>
                <a:spcPts val="0"/>
              </a:spcBef>
              <a:spcAft>
                <a:spcPts val="0"/>
              </a:spcAft>
              <a:buNone/>
            </a:pPr>
            <a:r>
              <a:t/>
            </a:r>
            <a:endParaRPr b="1" sz="900">
              <a:solidFill>
                <a:srgbClr val="F9C823"/>
              </a:solidFill>
              <a:latin typeface="Inter"/>
              <a:ea typeface="Inter"/>
              <a:cs typeface="Inter"/>
              <a:sym typeface="Inte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7"/>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5" name="Google Shape;125;p7"/>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Sequential Chat</a:t>
            </a:r>
            <a:endParaRPr b="1" sz="2400">
              <a:solidFill>
                <a:schemeClr val="lt1"/>
              </a:solidFill>
              <a:latin typeface="Inter"/>
              <a:ea typeface="Inter"/>
              <a:cs typeface="Inter"/>
              <a:sym typeface="Inter"/>
            </a:endParaRPr>
          </a:p>
        </p:txBody>
      </p:sp>
      <p:sp>
        <p:nvSpPr>
          <p:cNvPr id="126" name="Google Shape;126;p7"/>
          <p:cNvSpPr/>
          <p:nvPr/>
        </p:nvSpPr>
        <p:spPr>
          <a:xfrm>
            <a:off x="457223" y="989004"/>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Message</a:t>
            </a:r>
            <a:endParaRPr sz="900">
              <a:solidFill>
                <a:schemeClr val="lt1"/>
              </a:solidFill>
              <a:latin typeface="Inter"/>
              <a:ea typeface="Inter"/>
              <a:cs typeface="Inter"/>
              <a:sym typeface="Inter"/>
            </a:endParaRPr>
          </a:p>
        </p:txBody>
      </p:sp>
      <p:sp>
        <p:nvSpPr>
          <p:cNvPr id="127" name="Google Shape;127;p7"/>
          <p:cNvSpPr/>
          <p:nvPr/>
        </p:nvSpPr>
        <p:spPr>
          <a:xfrm>
            <a:off x="5086227" y="1324500"/>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128" name="Google Shape;128;p7"/>
          <p:cNvSpPr/>
          <p:nvPr/>
        </p:nvSpPr>
        <p:spPr>
          <a:xfrm>
            <a:off x="3177575" y="132450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129" name="Google Shape;129;p7"/>
          <p:cNvSpPr/>
          <p:nvPr/>
        </p:nvSpPr>
        <p:spPr>
          <a:xfrm>
            <a:off x="1299856" y="132085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130" name="Google Shape;130;p7"/>
          <p:cNvSpPr/>
          <p:nvPr/>
        </p:nvSpPr>
        <p:spPr>
          <a:xfrm>
            <a:off x="1426421" y="154319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Agent B</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(Conversable Agent)</a:t>
            </a:r>
            <a:endParaRPr b="1" sz="7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131" name="Google Shape;131;p7"/>
          <p:cNvSpPr/>
          <p:nvPr/>
        </p:nvSpPr>
        <p:spPr>
          <a:xfrm>
            <a:off x="1426421" y="280458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A</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(Assistant Agent)</a:t>
            </a:r>
            <a:endParaRPr b="1" sz="700">
              <a:solidFill>
                <a:schemeClr val="lt1"/>
              </a:solidFill>
              <a:latin typeface="Inter"/>
              <a:ea typeface="Inter"/>
              <a:cs typeface="Inter"/>
              <a:sym typeface="Inter"/>
            </a:endParaRPr>
          </a:p>
        </p:txBody>
      </p:sp>
      <p:sp>
        <p:nvSpPr>
          <p:cNvPr id="132" name="Google Shape;132;p7"/>
          <p:cNvSpPr/>
          <p:nvPr/>
        </p:nvSpPr>
        <p:spPr>
          <a:xfrm>
            <a:off x="2271232" y="25960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highlight>
                <a:srgbClr val="FF0000"/>
              </a:highlight>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Carryover</a:t>
            </a:r>
            <a:endParaRPr b="1"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highlight>
                <a:srgbClr val="FF0000"/>
              </a:highlight>
              <a:latin typeface="Inter"/>
              <a:ea typeface="Inter"/>
              <a:cs typeface="Inter"/>
              <a:sym typeface="Inter"/>
            </a:endParaRPr>
          </a:p>
        </p:txBody>
      </p:sp>
      <p:cxnSp>
        <p:nvCxnSpPr>
          <p:cNvPr id="133" name="Google Shape;133;p7"/>
          <p:cNvCxnSpPr>
            <a:stCxn id="130" idx="2"/>
            <a:endCxn id="131" idx="0"/>
          </p:cNvCxnSpPr>
          <p:nvPr/>
        </p:nvCxnSpPr>
        <p:spPr>
          <a:xfrm>
            <a:off x="1889471" y="2222991"/>
            <a:ext cx="0" cy="581700"/>
          </a:xfrm>
          <a:prstGeom prst="straightConnector1">
            <a:avLst/>
          </a:prstGeom>
          <a:noFill/>
          <a:ln cap="flat" cmpd="sng" w="19050">
            <a:solidFill>
              <a:srgbClr val="DAE0E6"/>
            </a:solidFill>
            <a:prstDash val="solid"/>
            <a:round/>
            <a:headEnd len="med" w="med" type="stealth"/>
            <a:tailEnd len="med" w="med" type="stealth"/>
          </a:ln>
        </p:spPr>
      </p:cxnSp>
      <p:cxnSp>
        <p:nvCxnSpPr>
          <p:cNvPr id="134" name="Google Shape;134;p7"/>
          <p:cNvCxnSpPr/>
          <p:nvPr/>
        </p:nvCxnSpPr>
        <p:spPr>
          <a:xfrm>
            <a:off x="2478018" y="2665797"/>
            <a:ext cx="717000" cy="0"/>
          </a:xfrm>
          <a:prstGeom prst="straightConnector1">
            <a:avLst/>
          </a:prstGeom>
          <a:noFill/>
          <a:ln cap="flat" cmpd="sng" w="19050">
            <a:solidFill>
              <a:srgbClr val="DAE0E6"/>
            </a:solidFill>
            <a:prstDash val="solid"/>
            <a:round/>
            <a:headEnd len="med" w="med" type="none"/>
            <a:tailEnd len="med" w="med" type="stealth"/>
          </a:ln>
        </p:spPr>
      </p:cxnSp>
      <p:sp>
        <p:nvSpPr>
          <p:cNvPr id="135" name="Google Shape;135;p7"/>
          <p:cNvSpPr/>
          <p:nvPr/>
        </p:nvSpPr>
        <p:spPr>
          <a:xfrm>
            <a:off x="3301609" y="154684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C</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(User Proxy Agent)</a:t>
            </a:r>
            <a:endParaRPr b="1" sz="700">
              <a:solidFill>
                <a:schemeClr val="lt1"/>
              </a:solidFill>
              <a:latin typeface="Inter"/>
              <a:ea typeface="Inter"/>
              <a:cs typeface="Inter"/>
              <a:sym typeface="Inter"/>
            </a:endParaRPr>
          </a:p>
        </p:txBody>
      </p:sp>
      <p:sp>
        <p:nvSpPr>
          <p:cNvPr id="136" name="Google Shape;136;p7"/>
          <p:cNvSpPr/>
          <p:nvPr/>
        </p:nvSpPr>
        <p:spPr>
          <a:xfrm>
            <a:off x="3301609" y="280823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chemeClr val="lt1"/>
                </a:solidFill>
                <a:latin typeface="Inter"/>
                <a:ea typeface="Inter"/>
                <a:cs typeface="Inter"/>
                <a:sym typeface="Inter"/>
              </a:rPr>
              <a:t>Agent A</a:t>
            </a:r>
            <a:endParaRPr b="1" sz="900">
              <a:solidFill>
                <a:schemeClr val="lt1"/>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700">
                <a:solidFill>
                  <a:schemeClr val="lt1"/>
                </a:solidFill>
                <a:latin typeface="Inter"/>
                <a:ea typeface="Inter"/>
                <a:cs typeface="Inter"/>
                <a:sym typeface="Inter"/>
              </a:rPr>
              <a:t>(Assistant Agent)</a:t>
            </a:r>
            <a:endParaRPr b="1" sz="900">
              <a:solidFill>
                <a:schemeClr val="lt1"/>
              </a:solidFill>
              <a:latin typeface="Inter"/>
              <a:ea typeface="Inter"/>
              <a:cs typeface="Inter"/>
              <a:sym typeface="Inter"/>
            </a:endParaRPr>
          </a:p>
        </p:txBody>
      </p:sp>
      <p:cxnSp>
        <p:nvCxnSpPr>
          <p:cNvPr id="137" name="Google Shape;137;p7"/>
          <p:cNvCxnSpPr>
            <a:stCxn id="135" idx="2"/>
            <a:endCxn id="136" idx="0"/>
          </p:cNvCxnSpPr>
          <p:nvPr/>
        </p:nvCxnSpPr>
        <p:spPr>
          <a:xfrm>
            <a:off x="3764659" y="222664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138" name="Google Shape;138;p7"/>
          <p:cNvSpPr/>
          <p:nvPr/>
        </p:nvSpPr>
        <p:spPr>
          <a:xfrm>
            <a:off x="5210712" y="1539700"/>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Agent D</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(Assistant Agent)</a:t>
            </a:r>
            <a:endParaRPr b="1" sz="7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139" name="Google Shape;139;p7"/>
          <p:cNvSpPr/>
          <p:nvPr/>
        </p:nvSpPr>
        <p:spPr>
          <a:xfrm>
            <a:off x="5210712" y="2800907"/>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chemeClr val="lt1"/>
                </a:solidFill>
                <a:latin typeface="Inter"/>
                <a:ea typeface="Inter"/>
                <a:cs typeface="Inter"/>
                <a:sym typeface="Inter"/>
              </a:rPr>
              <a:t>Agent A</a:t>
            </a:r>
            <a:endParaRPr b="1" sz="900">
              <a:solidFill>
                <a:schemeClr val="lt1"/>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700">
                <a:solidFill>
                  <a:schemeClr val="lt1"/>
                </a:solidFill>
                <a:latin typeface="Inter"/>
                <a:ea typeface="Inter"/>
                <a:cs typeface="Inter"/>
                <a:sym typeface="Inter"/>
              </a:rPr>
              <a:t>(Assistant Agent)</a:t>
            </a:r>
            <a:endParaRPr b="1" sz="900">
              <a:solidFill>
                <a:schemeClr val="lt1"/>
              </a:solidFill>
              <a:latin typeface="Inter"/>
              <a:ea typeface="Inter"/>
              <a:cs typeface="Inter"/>
              <a:sym typeface="Inter"/>
            </a:endParaRPr>
          </a:p>
        </p:txBody>
      </p:sp>
      <p:cxnSp>
        <p:nvCxnSpPr>
          <p:cNvPr id="140" name="Google Shape;140;p7"/>
          <p:cNvCxnSpPr>
            <a:stCxn id="138" idx="2"/>
            <a:endCxn id="139" idx="0"/>
          </p:cNvCxnSpPr>
          <p:nvPr/>
        </p:nvCxnSpPr>
        <p:spPr>
          <a:xfrm>
            <a:off x="5673762" y="2219500"/>
            <a:ext cx="0" cy="581400"/>
          </a:xfrm>
          <a:prstGeom prst="straightConnector1">
            <a:avLst/>
          </a:prstGeom>
          <a:noFill/>
          <a:ln cap="flat" cmpd="sng" w="19050">
            <a:solidFill>
              <a:srgbClr val="DAE0E6"/>
            </a:solidFill>
            <a:prstDash val="solid"/>
            <a:round/>
            <a:headEnd len="med" w="med" type="stealth"/>
            <a:tailEnd len="med" w="med" type="stealth"/>
          </a:ln>
        </p:spPr>
      </p:cxnSp>
      <p:sp>
        <p:nvSpPr>
          <p:cNvPr id="141" name="Google Shape;141;p7"/>
          <p:cNvSpPr/>
          <p:nvPr/>
        </p:nvSpPr>
        <p:spPr>
          <a:xfrm>
            <a:off x="3275448" y="4065717"/>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2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Carryover</a:t>
            </a:r>
            <a:endParaRPr b="1" sz="9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142" name="Google Shape;142;p7"/>
          <p:cNvSpPr/>
          <p:nvPr/>
        </p:nvSpPr>
        <p:spPr>
          <a:xfrm>
            <a:off x="4154345" y="25960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2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Carryover</a:t>
            </a:r>
            <a:endParaRPr b="1" sz="9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cxnSp>
        <p:nvCxnSpPr>
          <p:cNvPr id="143" name="Google Shape;143;p7"/>
          <p:cNvCxnSpPr/>
          <p:nvPr/>
        </p:nvCxnSpPr>
        <p:spPr>
          <a:xfrm>
            <a:off x="4361131" y="2665797"/>
            <a:ext cx="741600" cy="0"/>
          </a:xfrm>
          <a:prstGeom prst="straightConnector1">
            <a:avLst/>
          </a:prstGeom>
          <a:noFill/>
          <a:ln cap="flat" cmpd="sng" w="19050">
            <a:solidFill>
              <a:srgbClr val="DAE0E6"/>
            </a:solidFill>
            <a:prstDash val="solid"/>
            <a:round/>
            <a:headEnd len="med" w="med" type="none"/>
            <a:tailEnd len="med" w="med" type="stealth"/>
          </a:ln>
        </p:spPr>
      </p:cxnSp>
      <p:cxnSp>
        <p:nvCxnSpPr>
          <p:cNvPr id="144" name="Google Shape;144;p7"/>
          <p:cNvCxnSpPr>
            <a:stCxn id="129" idx="2"/>
            <a:endCxn id="127" idx="2"/>
          </p:cNvCxnSpPr>
          <p:nvPr/>
        </p:nvCxnSpPr>
        <p:spPr>
          <a:xfrm flipH="1" rot="-5400000">
            <a:off x="3778456" y="1808205"/>
            <a:ext cx="3600" cy="3786300"/>
          </a:xfrm>
          <a:prstGeom prst="bentConnector3">
            <a:avLst>
              <a:gd fmla="val 20359570" name="adj1"/>
            </a:avLst>
          </a:prstGeom>
          <a:noFill/>
          <a:ln cap="flat" cmpd="sng" w="19050">
            <a:solidFill>
              <a:srgbClr val="DAE0E6"/>
            </a:solidFill>
            <a:prstDash val="solid"/>
            <a:round/>
            <a:headEnd len="med" w="med" type="none"/>
            <a:tailEnd len="med" w="med" type="stealth"/>
          </a:ln>
        </p:spPr>
      </p:cxnSp>
      <p:cxnSp>
        <p:nvCxnSpPr>
          <p:cNvPr id="145" name="Google Shape;145;p7"/>
          <p:cNvCxnSpPr>
            <a:endCxn id="129" idx="1"/>
          </p:cNvCxnSpPr>
          <p:nvPr/>
        </p:nvCxnSpPr>
        <p:spPr>
          <a:xfrm flipH="1" rot="-5400000">
            <a:off x="329956" y="1540305"/>
            <a:ext cx="1375800" cy="564000"/>
          </a:xfrm>
          <a:prstGeom prst="bentConnector2">
            <a:avLst/>
          </a:prstGeom>
          <a:noFill/>
          <a:ln cap="flat" cmpd="sng" w="19050">
            <a:solidFill>
              <a:srgbClr val="DAE0E6"/>
            </a:solidFill>
            <a:prstDash val="solid"/>
            <a:round/>
            <a:headEnd len="med" w="med" type="none"/>
            <a:tailEnd len="med" w="med" type="stealth"/>
          </a:ln>
        </p:spPr>
      </p:cxnSp>
      <p:cxnSp>
        <p:nvCxnSpPr>
          <p:cNvPr id="146" name="Google Shape;146;p7"/>
          <p:cNvCxnSpPr/>
          <p:nvPr/>
        </p:nvCxnSpPr>
        <p:spPr>
          <a:xfrm flipH="1" rot="-5400000">
            <a:off x="764925" y="1644200"/>
            <a:ext cx="806400" cy="263400"/>
          </a:xfrm>
          <a:prstGeom prst="bentConnector3">
            <a:avLst>
              <a:gd fmla="val 100143" name="adj1"/>
            </a:avLst>
          </a:prstGeom>
          <a:noFill/>
          <a:ln cap="flat" cmpd="sng" w="19050">
            <a:solidFill>
              <a:srgbClr val="DAE0E6"/>
            </a:solidFill>
            <a:prstDash val="solid"/>
            <a:round/>
            <a:headEnd len="med" w="med" type="none"/>
            <a:tailEnd len="med" w="med" type="stealth"/>
          </a:ln>
        </p:spPr>
      </p:cxnSp>
      <p:sp>
        <p:nvSpPr>
          <p:cNvPr id="147" name="Google Shape;147;p7"/>
          <p:cNvSpPr/>
          <p:nvPr/>
        </p:nvSpPr>
        <p:spPr>
          <a:xfrm>
            <a:off x="145521" y="746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Context</a:t>
            </a:r>
            <a:endParaRPr sz="900">
              <a:solidFill>
                <a:schemeClr val="lt1"/>
              </a:solidFill>
              <a:latin typeface="Inter"/>
              <a:ea typeface="Inter"/>
              <a:cs typeface="Inter"/>
              <a:sym typeface="Inter"/>
            </a:endParaRPr>
          </a:p>
        </p:txBody>
      </p:sp>
      <p:sp>
        <p:nvSpPr>
          <p:cNvPr id="148" name="Google Shape;148;p7"/>
          <p:cNvSpPr/>
          <p:nvPr/>
        </p:nvSpPr>
        <p:spPr>
          <a:xfrm>
            <a:off x="2341241" y="989004"/>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Message</a:t>
            </a:r>
            <a:endParaRPr sz="900">
              <a:solidFill>
                <a:schemeClr val="lt1"/>
              </a:solidFill>
              <a:latin typeface="Inter"/>
              <a:ea typeface="Inter"/>
              <a:cs typeface="Inter"/>
              <a:sym typeface="Inter"/>
            </a:endParaRPr>
          </a:p>
        </p:txBody>
      </p:sp>
      <p:cxnSp>
        <p:nvCxnSpPr>
          <p:cNvPr id="149" name="Google Shape;149;p7"/>
          <p:cNvCxnSpPr/>
          <p:nvPr/>
        </p:nvCxnSpPr>
        <p:spPr>
          <a:xfrm flipH="1" rot="-5400000">
            <a:off x="2213973" y="1540305"/>
            <a:ext cx="1375800" cy="564000"/>
          </a:xfrm>
          <a:prstGeom prst="bentConnector2">
            <a:avLst/>
          </a:prstGeom>
          <a:noFill/>
          <a:ln cap="flat" cmpd="sng" w="19050">
            <a:solidFill>
              <a:srgbClr val="DAE0E6"/>
            </a:solidFill>
            <a:prstDash val="solid"/>
            <a:round/>
            <a:headEnd len="med" w="med" type="none"/>
            <a:tailEnd len="med" w="med" type="stealth"/>
          </a:ln>
        </p:spPr>
      </p:cxnSp>
      <p:cxnSp>
        <p:nvCxnSpPr>
          <p:cNvPr id="150" name="Google Shape;150;p7"/>
          <p:cNvCxnSpPr/>
          <p:nvPr/>
        </p:nvCxnSpPr>
        <p:spPr>
          <a:xfrm flipH="1" rot="-5400000">
            <a:off x="2648942" y="1644200"/>
            <a:ext cx="806400" cy="263400"/>
          </a:xfrm>
          <a:prstGeom prst="bentConnector3">
            <a:avLst>
              <a:gd fmla="val 100143" name="adj1"/>
            </a:avLst>
          </a:prstGeom>
          <a:noFill/>
          <a:ln cap="flat" cmpd="sng" w="19050">
            <a:solidFill>
              <a:srgbClr val="DAE0E6"/>
            </a:solidFill>
            <a:prstDash val="solid"/>
            <a:round/>
            <a:headEnd len="med" w="med" type="none"/>
            <a:tailEnd len="med" w="med" type="stealth"/>
          </a:ln>
        </p:spPr>
      </p:cxnSp>
      <p:sp>
        <p:nvSpPr>
          <p:cNvPr id="151" name="Google Shape;151;p7"/>
          <p:cNvSpPr/>
          <p:nvPr/>
        </p:nvSpPr>
        <p:spPr>
          <a:xfrm>
            <a:off x="2029538" y="746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Context</a:t>
            </a:r>
            <a:endParaRPr sz="900">
              <a:solidFill>
                <a:schemeClr val="lt1"/>
              </a:solidFill>
              <a:latin typeface="Inter"/>
              <a:ea typeface="Inter"/>
              <a:cs typeface="Inter"/>
              <a:sym typeface="Inter"/>
            </a:endParaRPr>
          </a:p>
        </p:txBody>
      </p:sp>
      <p:sp>
        <p:nvSpPr>
          <p:cNvPr id="152" name="Google Shape;152;p7"/>
          <p:cNvSpPr/>
          <p:nvPr/>
        </p:nvSpPr>
        <p:spPr>
          <a:xfrm>
            <a:off x="4253143" y="989004"/>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Message</a:t>
            </a:r>
            <a:endParaRPr sz="900">
              <a:solidFill>
                <a:schemeClr val="lt1"/>
              </a:solidFill>
              <a:latin typeface="Inter"/>
              <a:ea typeface="Inter"/>
              <a:cs typeface="Inter"/>
              <a:sym typeface="Inter"/>
            </a:endParaRPr>
          </a:p>
        </p:txBody>
      </p:sp>
      <p:cxnSp>
        <p:nvCxnSpPr>
          <p:cNvPr id="153" name="Google Shape;153;p7"/>
          <p:cNvCxnSpPr/>
          <p:nvPr/>
        </p:nvCxnSpPr>
        <p:spPr>
          <a:xfrm flipH="1" rot="-5400000">
            <a:off x="4125875" y="1540305"/>
            <a:ext cx="1375800" cy="564000"/>
          </a:xfrm>
          <a:prstGeom prst="bentConnector2">
            <a:avLst/>
          </a:prstGeom>
          <a:noFill/>
          <a:ln cap="flat" cmpd="sng" w="19050">
            <a:solidFill>
              <a:srgbClr val="DAE0E6"/>
            </a:solidFill>
            <a:prstDash val="solid"/>
            <a:round/>
            <a:headEnd len="med" w="med" type="none"/>
            <a:tailEnd len="med" w="med" type="stealth"/>
          </a:ln>
        </p:spPr>
      </p:cxnSp>
      <p:sp>
        <p:nvSpPr>
          <p:cNvPr id="154" name="Google Shape;154;p7"/>
          <p:cNvSpPr/>
          <p:nvPr/>
        </p:nvSpPr>
        <p:spPr>
          <a:xfrm>
            <a:off x="6059345" y="26035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2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Carryover</a:t>
            </a:r>
            <a:endParaRPr b="1" sz="9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cxnSp>
        <p:nvCxnSpPr>
          <p:cNvPr id="155" name="Google Shape;155;p7"/>
          <p:cNvCxnSpPr/>
          <p:nvPr/>
        </p:nvCxnSpPr>
        <p:spPr>
          <a:xfrm flipH="1" rot="-5400000">
            <a:off x="4560845" y="1644200"/>
            <a:ext cx="806400" cy="263400"/>
          </a:xfrm>
          <a:prstGeom prst="bentConnector3">
            <a:avLst>
              <a:gd fmla="val 100143" name="adj1"/>
            </a:avLst>
          </a:prstGeom>
          <a:noFill/>
          <a:ln cap="flat" cmpd="sng" w="19050">
            <a:solidFill>
              <a:srgbClr val="DAE0E6"/>
            </a:solidFill>
            <a:prstDash val="solid"/>
            <a:round/>
            <a:headEnd len="med" w="med" type="none"/>
            <a:tailEnd len="med" w="med" type="stealth"/>
          </a:ln>
        </p:spPr>
      </p:cxnSp>
      <p:sp>
        <p:nvSpPr>
          <p:cNvPr id="156" name="Google Shape;156;p7"/>
          <p:cNvSpPr/>
          <p:nvPr/>
        </p:nvSpPr>
        <p:spPr>
          <a:xfrm>
            <a:off x="3941441" y="746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Context</a:t>
            </a:r>
            <a:endParaRPr sz="900">
              <a:solidFill>
                <a:schemeClr val="lt1"/>
              </a:solidFill>
              <a:latin typeface="Inter"/>
              <a:ea typeface="Inter"/>
              <a:cs typeface="Inter"/>
              <a:sym typeface="Inter"/>
            </a:endParaRPr>
          </a:p>
        </p:txBody>
      </p:sp>
      <p:sp>
        <p:nvSpPr>
          <p:cNvPr id="157" name="Google Shape;157;p7"/>
          <p:cNvSpPr/>
          <p:nvPr/>
        </p:nvSpPr>
        <p:spPr>
          <a:xfrm>
            <a:off x="6991227" y="1324500"/>
            <a:ext cx="1174500" cy="2378700"/>
          </a:xfrm>
          <a:prstGeom prst="roundRect">
            <a:avLst>
              <a:gd fmla="val 16667" name="adj"/>
            </a:avLst>
          </a:prstGeom>
          <a:solidFill>
            <a:srgbClr val="272528"/>
          </a:solid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158" name="Google Shape;158;p7"/>
          <p:cNvSpPr/>
          <p:nvPr/>
        </p:nvSpPr>
        <p:spPr>
          <a:xfrm>
            <a:off x="7115712" y="1539700"/>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Agent E</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(Conversable Agent)</a:t>
            </a:r>
            <a:endParaRPr b="1" sz="7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159" name="Google Shape;159;p7"/>
          <p:cNvSpPr/>
          <p:nvPr/>
        </p:nvSpPr>
        <p:spPr>
          <a:xfrm>
            <a:off x="7115712" y="2800907"/>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A</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(Assistant Agent)</a:t>
            </a:r>
            <a:endParaRPr b="1" sz="900">
              <a:solidFill>
                <a:schemeClr val="lt1"/>
              </a:solidFill>
              <a:latin typeface="Inter"/>
              <a:ea typeface="Inter"/>
              <a:cs typeface="Inter"/>
              <a:sym typeface="Inter"/>
            </a:endParaRPr>
          </a:p>
        </p:txBody>
      </p:sp>
      <p:cxnSp>
        <p:nvCxnSpPr>
          <p:cNvPr id="160" name="Google Shape;160;p7"/>
          <p:cNvCxnSpPr>
            <a:stCxn id="158" idx="2"/>
            <a:endCxn id="159" idx="0"/>
          </p:cNvCxnSpPr>
          <p:nvPr/>
        </p:nvCxnSpPr>
        <p:spPr>
          <a:xfrm>
            <a:off x="7578762" y="2219500"/>
            <a:ext cx="0" cy="581400"/>
          </a:xfrm>
          <a:prstGeom prst="straightConnector1">
            <a:avLst/>
          </a:prstGeom>
          <a:noFill/>
          <a:ln cap="flat" cmpd="sng" w="19050">
            <a:solidFill>
              <a:srgbClr val="DAE0E6"/>
            </a:solidFill>
            <a:prstDash val="solid"/>
            <a:round/>
            <a:headEnd len="med" w="med" type="stealth"/>
            <a:tailEnd len="med" w="med" type="stealth"/>
          </a:ln>
        </p:spPr>
      </p:cxnSp>
      <p:cxnSp>
        <p:nvCxnSpPr>
          <p:cNvPr id="161" name="Google Shape;161;p7"/>
          <p:cNvCxnSpPr/>
          <p:nvPr/>
        </p:nvCxnSpPr>
        <p:spPr>
          <a:xfrm>
            <a:off x="6266131" y="26657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162" name="Google Shape;162;p7"/>
          <p:cNvSpPr/>
          <p:nvPr/>
        </p:nvSpPr>
        <p:spPr>
          <a:xfrm>
            <a:off x="6158143" y="989004"/>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Message</a:t>
            </a:r>
            <a:endParaRPr sz="900">
              <a:solidFill>
                <a:schemeClr val="lt1"/>
              </a:solidFill>
              <a:latin typeface="Inter"/>
              <a:ea typeface="Inter"/>
              <a:cs typeface="Inter"/>
              <a:sym typeface="Inter"/>
            </a:endParaRPr>
          </a:p>
        </p:txBody>
      </p:sp>
      <p:cxnSp>
        <p:nvCxnSpPr>
          <p:cNvPr id="163" name="Google Shape;163;p7"/>
          <p:cNvCxnSpPr/>
          <p:nvPr/>
        </p:nvCxnSpPr>
        <p:spPr>
          <a:xfrm flipH="1" rot="-5400000">
            <a:off x="6030875" y="1540305"/>
            <a:ext cx="1375800" cy="564000"/>
          </a:xfrm>
          <a:prstGeom prst="bentConnector2">
            <a:avLst/>
          </a:prstGeom>
          <a:noFill/>
          <a:ln cap="flat" cmpd="sng" w="19050">
            <a:solidFill>
              <a:srgbClr val="DAE0E6"/>
            </a:solidFill>
            <a:prstDash val="solid"/>
            <a:round/>
            <a:headEnd len="med" w="med" type="none"/>
            <a:tailEnd len="med" w="med" type="stealth"/>
          </a:ln>
        </p:spPr>
      </p:cxnSp>
      <p:cxnSp>
        <p:nvCxnSpPr>
          <p:cNvPr id="164" name="Google Shape;164;p7"/>
          <p:cNvCxnSpPr/>
          <p:nvPr/>
        </p:nvCxnSpPr>
        <p:spPr>
          <a:xfrm flipH="1" rot="-5400000">
            <a:off x="6465845" y="1644200"/>
            <a:ext cx="806400" cy="263400"/>
          </a:xfrm>
          <a:prstGeom prst="bentConnector3">
            <a:avLst>
              <a:gd fmla="val 100143" name="adj1"/>
            </a:avLst>
          </a:prstGeom>
          <a:noFill/>
          <a:ln cap="flat" cmpd="sng" w="19050">
            <a:solidFill>
              <a:srgbClr val="DAE0E6"/>
            </a:solidFill>
            <a:prstDash val="solid"/>
            <a:round/>
            <a:headEnd len="med" w="med" type="none"/>
            <a:tailEnd len="med" w="med" type="stealth"/>
          </a:ln>
        </p:spPr>
      </p:cxnSp>
      <p:sp>
        <p:nvSpPr>
          <p:cNvPr id="165" name="Google Shape;165;p7"/>
          <p:cNvSpPr/>
          <p:nvPr/>
        </p:nvSpPr>
        <p:spPr>
          <a:xfrm>
            <a:off x="5846441" y="746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Context</a:t>
            </a:r>
            <a:endParaRPr sz="900">
              <a:solidFill>
                <a:schemeClr val="lt1"/>
              </a:solidFill>
              <a:latin typeface="Inter"/>
              <a:ea typeface="Inter"/>
              <a:cs typeface="Inter"/>
              <a:sym typeface="Inter"/>
            </a:endParaRPr>
          </a:p>
        </p:txBody>
      </p:sp>
      <p:cxnSp>
        <p:nvCxnSpPr>
          <p:cNvPr id="166" name="Google Shape;166;p7"/>
          <p:cNvCxnSpPr/>
          <p:nvPr/>
        </p:nvCxnSpPr>
        <p:spPr>
          <a:xfrm flipH="1" rot="-5400000">
            <a:off x="5683456" y="1808205"/>
            <a:ext cx="3600" cy="3786300"/>
          </a:xfrm>
          <a:prstGeom prst="bentConnector3">
            <a:avLst>
              <a:gd fmla="val 10568597" name="adj1"/>
            </a:avLst>
          </a:prstGeom>
          <a:noFill/>
          <a:ln cap="flat" cmpd="sng" w="19050">
            <a:solidFill>
              <a:srgbClr val="DAE0E6"/>
            </a:solidFill>
            <a:prstDash val="solid"/>
            <a:round/>
            <a:headEnd len="med" w="med" type="none"/>
            <a:tailEnd len="med" w="med" type="stealth"/>
          </a:ln>
        </p:spPr>
      </p:cxnSp>
      <p:cxnSp>
        <p:nvCxnSpPr>
          <p:cNvPr id="167" name="Google Shape;167;p7"/>
          <p:cNvCxnSpPr/>
          <p:nvPr/>
        </p:nvCxnSpPr>
        <p:spPr>
          <a:xfrm flipH="1" rot="10800000">
            <a:off x="5674700" y="3712475"/>
            <a:ext cx="2236200" cy="717900"/>
          </a:xfrm>
          <a:prstGeom prst="bentConnector3">
            <a:avLst>
              <a:gd fmla="val 100004" name="adj1"/>
            </a:avLst>
          </a:prstGeom>
          <a:noFill/>
          <a:ln cap="flat" cmpd="sng" w="19050">
            <a:solidFill>
              <a:srgbClr val="DAE0E6"/>
            </a:solidFill>
            <a:prstDash val="solid"/>
            <a:round/>
            <a:headEnd len="med" w="med" type="none"/>
            <a:tailEnd len="med" w="med" type="stealth"/>
          </a:ln>
        </p:spPr>
      </p:cxnSp>
      <p:sp>
        <p:nvSpPr>
          <p:cNvPr id="168" name="Google Shape;168;p7"/>
          <p:cNvSpPr/>
          <p:nvPr/>
        </p:nvSpPr>
        <p:spPr>
          <a:xfrm>
            <a:off x="6094848" y="3760917"/>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2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Carryover</a:t>
            </a:r>
            <a:endParaRPr b="1" sz="9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8"/>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4" name="Google Shape;174;p8"/>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Sequential Chat</a:t>
            </a:r>
            <a:endParaRPr b="1" sz="2400">
              <a:solidFill>
                <a:schemeClr val="lt1"/>
              </a:solidFill>
              <a:latin typeface="Inter"/>
              <a:ea typeface="Inter"/>
              <a:cs typeface="Inter"/>
              <a:sym typeface="Inter"/>
            </a:endParaRPr>
          </a:p>
        </p:txBody>
      </p:sp>
      <p:sp>
        <p:nvSpPr>
          <p:cNvPr id="175" name="Google Shape;175;p8"/>
          <p:cNvSpPr/>
          <p:nvPr/>
        </p:nvSpPr>
        <p:spPr>
          <a:xfrm>
            <a:off x="457223" y="989004"/>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Message</a:t>
            </a:r>
            <a:endParaRPr sz="900">
              <a:solidFill>
                <a:schemeClr val="lt1"/>
              </a:solidFill>
              <a:latin typeface="Inter"/>
              <a:ea typeface="Inter"/>
              <a:cs typeface="Inter"/>
              <a:sym typeface="Inter"/>
            </a:endParaRPr>
          </a:p>
        </p:txBody>
      </p:sp>
      <p:sp>
        <p:nvSpPr>
          <p:cNvPr id="176" name="Google Shape;176;p8"/>
          <p:cNvSpPr/>
          <p:nvPr/>
        </p:nvSpPr>
        <p:spPr>
          <a:xfrm>
            <a:off x="5086227" y="1324500"/>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177" name="Google Shape;177;p8"/>
          <p:cNvSpPr/>
          <p:nvPr/>
        </p:nvSpPr>
        <p:spPr>
          <a:xfrm>
            <a:off x="3177575" y="132450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178" name="Google Shape;178;p8"/>
          <p:cNvSpPr/>
          <p:nvPr/>
        </p:nvSpPr>
        <p:spPr>
          <a:xfrm>
            <a:off x="1299856" y="132085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179" name="Google Shape;179;p8"/>
          <p:cNvSpPr/>
          <p:nvPr/>
        </p:nvSpPr>
        <p:spPr>
          <a:xfrm>
            <a:off x="1426421" y="154319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Agent B</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(Conversable Agent)</a:t>
            </a:r>
            <a:endParaRPr b="1" sz="7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180" name="Google Shape;180;p8"/>
          <p:cNvSpPr/>
          <p:nvPr/>
        </p:nvSpPr>
        <p:spPr>
          <a:xfrm>
            <a:off x="1426421" y="280458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A</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(Assistant Agent)</a:t>
            </a:r>
            <a:endParaRPr b="1" sz="700">
              <a:solidFill>
                <a:schemeClr val="lt1"/>
              </a:solidFill>
              <a:latin typeface="Inter"/>
              <a:ea typeface="Inter"/>
              <a:cs typeface="Inter"/>
              <a:sym typeface="Inter"/>
            </a:endParaRPr>
          </a:p>
        </p:txBody>
      </p:sp>
      <p:sp>
        <p:nvSpPr>
          <p:cNvPr id="181" name="Google Shape;181;p8"/>
          <p:cNvSpPr/>
          <p:nvPr/>
        </p:nvSpPr>
        <p:spPr>
          <a:xfrm>
            <a:off x="2271232" y="25960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highlight>
                <a:srgbClr val="FF0000"/>
              </a:highlight>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Carryover</a:t>
            </a:r>
            <a:endParaRPr b="1"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highlight>
                <a:srgbClr val="FF0000"/>
              </a:highlight>
              <a:latin typeface="Inter"/>
              <a:ea typeface="Inter"/>
              <a:cs typeface="Inter"/>
              <a:sym typeface="Inter"/>
            </a:endParaRPr>
          </a:p>
        </p:txBody>
      </p:sp>
      <p:cxnSp>
        <p:nvCxnSpPr>
          <p:cNvPr id="182" name="Google Shape;182;p8"/>
          <p:cNvCxnSpPr>
            <a:stCxn id="179" idx="2"/>
            <a:endCxn id="180" idx="0"/>
          </p:cNvCxnSpPr>
          <p:nvPr/>
        </p:nvCxnSpPr>
        <p:spPr>
          <a:xfrm>
            <a:off x="1889471" y="2222991"/>
            <a:ext cx="0" cy="581700"/>
          </a:xfrm>
          <a:prstGeom prst="straightConnector1">
            <a:avLst/>
          </a:prstGeom>
          <a:noFill/>
          <a:ln cap="flat" cmpd="sng" w="19050">
            <a:solidFill>
              <a:srgbClr val="DAE0E6"/>
            </a:solidFill>
            <a:prstDash val="solid"/>
            <a:round/>
            <a:headEnd len="med" w="med" type="stealth"/>
            <a:tailEnd len="med" w="med" type="stealth"/>
          </a:ln>
        </p:spPr>
      </p:cxnSp>
      <p:cxnSp>
        <p:nvCxnSpPr>
          <p:cNvPr id="183" name="Google Shape;183;p8"/>
          <p:cNvCxnSpPr/>
          <p:nvPr/>
        </p:nvCxnSpPr>
        <p:spPr>
          <a:xfrm>
            <a:off x="2478018" y="2665797"/>
            <a:ext cx="717000" cy="0"/>
          </a:xfrm>
          <a:prstGeom prst="straightConnector1">
            <a:avLst/>
          </a:prstGeom>
          <a:noFill/>
          <a:ln cap="flat" cmpd="sng" w="19050">
            <a:solidFill>
              <a:srgbClr val="DAE0E6"/>
            </a:solidFill>
            <a:prstDash val="solid"/>
            <a:round/>
            <a:headEnd len="med" w="med" type="none"/>
            <a:tailEnd len="med" w="med" type="stealth"/>
          </a:ln>
        </p:spPr>
      </p:cxnSp>
      <p:sp>
        <p:nvSpPr>
          <p:cNvPr id="184" name="Google Shape;184;p8"/>
          <p:cNvSpPr/>
          <p:nvPr/>
        </p:nvSpPr>
        <p:spPr>
          <a:xfrm>
            <a:off x="3301609" y="154684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C</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(User Proxy Agent)</a:t>
            </a:r>
            <a:endParaRPr b="1" sz="700">
              <a:solidFill>
                <a:schemeClr val="lt1"/>
              </a:solidFill>
              <a:latin typeface="Inter"/>
              <a:ea typeface="Inter"/>
              <a:cs typeface="Inter"/>
              <a:sym typeface="Inter"/>
            </a:endParaRPr>
          </a:p>
        </p:txBody>
      </p:sp>
      <p:sp>
        <p:nvSpPr>
          <p:cNvPr id="185" name="Google Shape;185;p8"/>
          <p:cNvSpPr/>
          <p:nvPr/>
        </p:nvSpPr>
        <p:spPr>
          <a:xfrm>
            <a:off x="3301609" y="280823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chemeClr val="lt1"/>
                </a:solidFill>
                <a:latin typeface="Inter"/>
                <a:ea typeface="Inter"/>
                <a:cs typeface="Inter"/>
                <a:sym typeface="Inter"/>
              </a:rPr>
              <a:t>Agent A</a:t>
            </a:r>
            <a:endParaRPr b="1" sz="900">
              <a:solidFill>
                <a:schemeClr val="lt1"/>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700">
                <a:solidFill>
                  <a:schemeClr val="lt1"/>
                </a:solidFill>
                <a:latin typeface="Inter"/>
                <a:ea typeface="Inter"/>
                <a:cs typeface="Inter"/>
                <a:sym typeface="Inter"/>
              </a:rPr>
              <a:t>(Assistant Agent)</a:t>
            </a:r>
            <a:endParaRPr b="1" sz="900">
              <a:solidFill>
                <a:schemeClr val="lt1"/>
              </a:solidFill>
              <a:latin typeface="Inter"/>
              <a:ea typeface="Inter"/>
              <a:cs typeface="Inter"/>
              <a:sym typeface="Inter"/>
            </a:endParaRPr>
          </a:p>
        </p:txBody>
      </p:sp>
      <p:cxnSp>
        <p:nvCxnSpPr>
          <p:cNvPr id="186" name="Google Shape;186;p8"/>
          <p:cNvCxnSpPr>
            <a:stCxn id="184" idx="2"/>
            <a:endCxn id="185" idx="0"/>
          </p:cNvCxnSpPr>
          <p:nvPr/>
        </p:nvCxnSpPr>
        <p:spPr>
          <a:xfrm>
            <a:off x="3764659" y="222664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187" name="Google Shape;187;p8"/>
          <p:cNvSpPr/>
          <p:nvPr/>
        </p:nvSpPr>
        <p:spPr>
          <a:xfrm>
            <a:off x="5210712" y="1539700"/>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Agent D</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(Assistant Agent)</a:t>
            </a:r>
            <a:endParaRPr b="1" sz="7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188" name="Google Shape;188;p8"/>
          <p:cNvSpPr/>
          <p:nvPr/>
        </p:nvSpPr>
        <p:spPr>
          <a:xfrm>
            <a:off x="5210712" y="2800907"/>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chemeClr val="lt1"/>
                </a:solidFill>
                <a:latin typeface="Inter"/>
                <a:ea typeface="Inter"/>
                <a:cs typeface="Inter"/>
                <a:sym typeface="Inter"/>
              </a:rPr>
              <a:t>Agent A</a:t>
            </a:r>
            <a:endParaRPr b="1" sz="900">
              <a:solidFill>
                <a:schemeClr val="lt1"/>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700">
                <a:solidFill>
                  <a:schemeClr val="lt1"/>
                </a:solidFill>
                <a:latin typeface="Inter"/>
                <a:ea typeface="Inter"/>
                <a:cs typeface="Inter"/>
                <a:sym typeface="Inter"/>
              </a:rPr>
              <a:t>(Assistant Agent)</a:t>
            </a:r>
            <a:endParaRPr b="1" sz="900">
              <a:solidFill>
                <a:schemeClr val="lt1"/>
              </a:solidFill>
              <a:latin typeface="Inter"/>
              <a:ea typeface="Inter"/>
              <a:cs typeface="Inter"/>
              <a:sym typeface="Inter"/>
            </a:endParaRPr>
          </a:p>
        </p:txBody>
      </p:sp>
      <p:cxnSp>
        <p:nvCxnSpPr>
          <p:cNvPr id="189" name="Google Shape;189;p8"/>
          <p:cNvCxnSpPr>
            <a:stCxn id="187" idx="2"/>
            <a:endCxn id="188" idx="0"/>
          </p:cNvCxnSpPr>
          <p:nvPr/>
        </p:nvCxnSpPr>
        <p:spPr>
          <a:xfrm>
            <a:off x="5673762" y="2219500"/>
            <a:ext cx="0" cy="581400"/>
          </a:xfrm>
          <a:prstGeom prst="straightConnector1">
            <a:avLst/>
          </a:prstGeom>
          <a:noFill/>
          <a:ln cap="flat" cmpd="sng" w="19050">
            <a:solidFill>
              <a:srgbClr val="DAE0E6"/>
            </a:solidFill>
            <a:prstDash val="solid"/>
            <a:round/>
            <a:headEnd len="med" w="med" type="stealth"/>
            <a:tailEnd len="med" w="med" type="stealth"/>
          </a:ln>
        </p:spPr>
      </p:cxnSp>
      <p:sp>
        <p:nvSpPr>
          <p:cNvPr id="190" name="Google Shape;190;p8"/>
          <p:cNvSpPr/>
          <p:nvPr/>
        </p:nvSpPr>
        <p:spPr>
          <a:xfrm>
            <a:off x="3275448" y="4065717"/>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2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Carryover</a:t>
            </a:r>
            <a:endParaRPr b="1" sz="9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191" name="Google Shape;191;p8"/>
          <p:cNvSpPr/>
          <p:nvPr/>
        </p:nvSpPr>
        <p:spPr>
          <a:xfrm>
            <a:off x="4154345" y="25960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2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Carryover</a:t>
            </a:r>
            <a:endParaRPr b="1" sz="9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cxnSp>
        <p:nvCxnSpPr>
          <p:cNvPr id="192" name="Google Shape;192;p8"/>
          <p:cNvCxnSpPr/>
          <p:nvPr/>
        </p:nvCxnSpPr>
        <p:spPr>
          <a:xfrm>
            <a:off x="4361131" y="2665797"/>
            <a:ext cx="741600" cy="0"/>
          </a:xfrm>
          <a:prstGeom prst="straightConnector1">
            <a:avLst/>
          </a:prstGeom>
          <a:noFill/>
          <a:ln cap="flat" cmpd="sng" w="19050">
            <a:solidFill>
              <a:srgbClr val="DAE0E6"/>
            </a:solidFill>
            <a:prstDash val="solid"/>
            <a:round/>
            <a:headEnd len="med" w="med" type="none"/>
            <a:tailEnd len="med" w="med" type="stealth"/>
          </a:ln>
        </p:spPr>
      </p:cxnSp>
      <p:cxnSp>
        <p:nvCxnSpPr>
          <p:cNvPr id="193" name="Google Shape;193;p8"/>
          <p:cNvCxnSpPr>
            <a:stCxn id="178" idx="2"/>
            <a:endCxn id="176" idx="2"/>
          </p:cNvCxnSpPr>
          <p:nvPr/>
        </p:nvCxnSpPr>
        <p:spPr>
          <a:xfrm flipH="1" rot="-5400000">
            <a:off x="3778456" y="1808205"/>
            <a:ext cx="3600" cy="3786300"/>
          </a:xfrm>
          <a:prstGeom prst="bentConnector3">
            <a:avLst>
              <a:gd fmla="val 20359570" name="adj1"/>
            </a:avLst>
          </a:prstGeom>
          <a:noFill/>
          <a:ln cap="flat" cmpd="sng" w="19050">
            <a:solidFill>
              <a:srgbClr val="DAE0E6"/>
            </a:solidFill>
            <a:prstDash val="solid"/>
            <a:round/>
            <a:headEnd len="med" w="med" type="none"/>
            <a:tailEnd len="med" w="med" type="stealth"/>
          </a:ln>
        </p:spPr>
      </p:cxnSp>
      <p:cxnSp>
        <p:nvCxnSpPr>
          <p:cNvPr id="194" name="Google Shape;194;p8"/>
          <p:cNvCxnSpPr>
            <a:endCxn id="178" idx="1"/>
          </p:cNvCxnSpPr>
          <p:nvPr/>
        </p:nvCxnSpPr>
        <p:spPr>
          <a:xfrm flipH="1" rot="-5400000">
            <a:off x="329956" y="1540305"/>
            <a:ext cx="1375800" cy="564000"/>
          </a:xfrm>
          <a:prstGeom prst="bentConnector2">
            <a:avLst/>
          </a:prstGeom>
          <a:noFill/>
          <a:ln cap="flat" cmpd="sng" w="19050">
            <a:solidFill>
              <a:srgbClr val="DAE0E6"/>
            </a:solidFill>
            <a:prstDash val="solid"/>
            <a:round/>
            <a:headEnd len="med" w="med" type="none"/>
            <a:tailEnd len="med" w="med" type="stealth"/>
          </a:ln>
        </p:spPr>
      </p:cxnSp>
      <p:cxnSp>
        <p:nvCxnSpPr>
          <p:cNvPr id="195" name="Google Shape;195;p8"/>
          <p:cNvCxnSpPr/>
          <p:nvPr/>
        </p:nvCxnSpPr>
        <p:spPr>
          <a:xfrm flipH="1" rot="-5400000">
            <a:off x="764925" y="1644200"/>
            <a:ext cx="806400" cy="263400"/>
          </a:xfrm>
          <a:prstGeom prst="bentConnector3">
            <a:avLst>
              <a:gd fmla="val 100143" name="adj1"/>
            </a:avLst>
          </a:prstGeom>
          <a:noFill/>
          <a:ln cap="flat" cmpd="sng" w="19050">
            <a:solidFill>
              <a:srgbClr val="DAE0E6"/>
            </a:solidFill>
            <a:prstDash val="solid"/>
            <a:round/>
            <a:headEnd len="med" w="med" type="none"/>
            <a:tailEnd len="med" w="med" type="stealth"/>
          </a:ln>
        </p:spPr>
      </p:cxnSp>
      <p:sp>
        <p:nvSpPr>
          <p:cNvPr id="196" name="Google Shape;196;p8"/>
          <p:cNvSpPr/>
          <p:nvPr/>
        </p:nvSpPr>
        <p:spPr>
          <a:xfrm>
            <a:off x="145521" y="746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Context</a:t>
            </a:r>
            <a:endParaRPr sz="900">
              <a:solidFill>
                <a:schemeClr val="lt1"/>
              </a:solidFill>
              <a:latin typeface="Inter"/>
              <a:ea typeface="Inter"/>
              <a:cs typeface="Inter"/>
              <a:sym typeface="Inter"/>
            </a:endParaRPr>
          </a:p>
        </p:txBody>
      </p:sp>
      <p:sp>
        <p:nvSpPr>
          <p:cNvPr id="197" name="Google Shape;197;p8"/>
          <p:cNvSpPr/>
          <p:nvPr/>
        </p:nvSpPr>
        <p:spPr>
          <a:xfrm>
            <a:off x="2341241" y="989004"/>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Message</a:t>
            </a:r>
            <a:endParaRPr sz="900">
              <a:solidFill>
                <a:schemeClr val="lt1"/>
              </a:solidFill>
              <a:latin typeface="Inter"/>
              <a:ea typeface="Inter"/>
              <a:cs typeface="Inter"/>
              <a:sym typeface="Inter"/>
            </a:endParaRPr>
          </a:p>
        </p:txBody>
      </p:sp>
      <p:cxnSp>
        <p:nvCxnSpPr>
          <p:cNvPr id="198" name="Google Shape;198;p8"/>
          <p:cNvCxnSpPr/>
          <p:nvPr/>
        </p:nvCxnSpPr>
        <p:spPr>
          <a:xfrm flipH="1" rot="-5400000">
            <a:off x="2213973" y="1540305"/>
            <a:ext cx="1375800" cy="564000"/>
          </a:xfrm>
          <a:prstGeom prst="bentConnector2">
            <a:avLst/>
          </a:prstGeom>
          <a:noFill/>
          <a:ln cap="flat" cmpd="sng" w="19050">
            <a:solidFill>
              <a:srgbClr val="DAE0E6"/>
            </a:solidFill>
            <a:prstDash val="solid"/>
            <a:round/>
            <a:headEnd len="med" w="med" type="none"/>
            <a:tailEnd len="med" w="med" type="stealth"/>
          </a:ln>
        </p:spPr>
      </p:cxnSp>
      <p:cxnSp>
        <p:nvCxnSpPr>
          <p:cNvPr id="199" name="Google Shape;199;p8"/>
          <p:cNvCxnSpPr/>
          <p:nvPr/>
        </p:nvCxnSpPr>
        <p:spPr>
          <a:xfrm flipH="1" rot="-5400000">
            <a:off x="2648942" y="1644200"/>
            <a:ext cx="806400" cy="263400"/>
          </a:xfrm>
          <a:prstGeom prst="bentConnector3">
            <a:avLst>
              <a:gd fmla="val 100143" name="adj1"/>
            </a:avLst>
          </a:prstGeom>
          <a:noFill/>
          <a:ln cap="flat" cmpd="sng" w="19050">
            <a:solidFill>
              <a:srgbClr val="DAE0E6"/>
            </a:solidFill>
            <a:prstDash val="solid"/>
            <a:round/>
            <a:headEnd len="med" w="med" type="none"/>
            <a:tailEnd len="med" w="med" type="stealth"/>
          </a:ln>
        </p:spPr>
      </p:cxnSp>
      <p:sp>
        <p:nvSpPr>
          <p:cNvPr id="200" name="Google Shape;200;p8"/>
          <p:cNvSpPr/>
          <p:nvPr/>
        </p:nvSpPr>
        <p:spPr>
          <a:xfrm>
            <a:off x="2029538" y="746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Context</a:t>
            </a:r>
            <a:endParaRPr sz="900">
              <a:solidFill>
                <a:schemeClr val="lt1"/>
              </a:solidFill>
              <a:latin typeface="Inter"/>
              <a:ea typeface="Inter"/>
              <a:cs typeface="Inter"/>
              <a:sym typeface="Inter"/>
            </a:endParaRPr>
          </a:p>
        </p:txBody>
      </p:sp>
      <p:sp>
        <p:nvSpPr>
          <p:cNvPr id="201" name="Google Shape;201;p8"/>
          <p:cNvSpPr/>
          <p:nvPr/>
        </p:nvSpPr>
        <p:spPr>
          <a:xfrm>
            <a:off x="4253143" y="989004"/>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Message</a:t>
            </a:r>
            <a:endParaRPr sz="900">
              <a:solidFill>
                <a:schemeClr val="lt1"/>
              </a:solidFill>
              <a:latin typeface="Inter"/>
              <a:ea typeface="Inter"/>
              <a:cs typeface="Inter"/>
              <a:sym typeface="Inter"/>
            </a:endParaRPr>
          </a:p>
        </p:txBody>
      </p:sp>
      <p:cxnSp>
        <p:nvCxnSpPr>
          <p:cNvPr id="202" name="Google Shape;202;p8"/>
          <p:cNvCxnSpPr/>
          <p:nvPr/>
        </p:nvCxnSpPr>
        <p:spPr>
          <a:xfrm flipH="1" rot="-5400000">
            <a:off x="4125875" y="1540305"/>
            <a:ext cx="1375800" cy="564000"/>
          </a:xfrm>
          <a:prstGeom prst="bentConnector2">
            <a:avLst/>
          </a:prstGeom>
          <a:noFill/>
          <a:ln cap="flat" cmpd="sng" w="19050">
            <a:solidFill>
              <a:srgbClr val="DAE0E6"/>
            </a:solidFill>
            <a:prstDash val="solid"/>
            <a:round/>
            <a:headEnd len="med" w="med" type="none"/>
            <a:tailEnd len="med" w="med" type="stealth"/>
          </a:ln>
        </p:spPr>
      </p:cxnSp>
      <p:sp>
        <p:nvSpPr>
          <p:cNvPr id="203" name="Google Shape;203;p8"/>
          <p:cNvSpPr/>
          <p:nvPr/>
        </p:nvSpPr>
        <p:spPr>
          <a:xfrm>
            <a:off x="6059345" y="26035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2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Carryover</a:t>
            </a:r>
            <a:endParaRPr b="1" sz="9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cxnSp>
        <p:nvCxnSpPr>
          <p:cNvPr id="204" name="Google Shape;204;p8"/>
          <p:cNvCxnSpPr/>
          <p:nvPr/>
        </p:nvCxnSpPr>
        <p:spPr>
          <a:xfrm flipH="1" rot="-5400000">
            <a:off x="4560845" y="1644200"/>
            <a:ext cx="806400" cy="263400"/>
          </a:xfrm>
          <a:prstGeom prst="bentConnector3">
            <a:avLst>
              <a:gd fmla="val 100143" name="adj1"/>
            </a:avLst>
          </a:prstGeom>
          <a:noFill/>
          <a:ln cap="flat" cmpd="sng" w="19050">
            <a:solidFill>
              <a:srgbClr val="DAE0E6"/>
            </a:solidFill>
            <a:prstDash val="solid"/>
            <a:round/>
            <a:headEnd len="med" w="med" type="none"/>
            <a:tailEnd len="med" w="med" type="stealth"/>
          </a:ln>
        </p:spPr>
      </p:cxnSp>
      <p:sp>
        <p:nvSpPr>
          <p:cNvPr id="205" name="Google Shape;205;p8"/>
          <p:cNvSpPr/>
          <p:nvPr/>
        </p:nvSpPr>
        <p:spPr>
          <a:xfrm>
            <a:off x="3941441" y="746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Context</a:t>
            </a:r>
            <a:endParaRPr sz="900">
              <a:solidFill>
                <a:schemeClr val="lt1"/>
              </a:solidFill>
              <a:latin typeface="Inter"/>
              <a:ea typeface="Inter"/>
              <a:cs typeface="Inter"/>
              <a:sym typeface="Inter"/>
            </a:endParaRPr>
          </a:p>
        </p:txBody>
      </p:sp>
      <p:sp>
        <p:nvSpPr>
          <p:cNvPr id="206" name="Google Shape;206;p8"/>
          <p:cNvSpPr/>
          <p:nvPr/>
        </p:nvSpPr>
        <p:spPr>
          <a:xfrm>
            <a:off x="6991227" y="1324500"/>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207" name="Google Shape;207;p8"/>
          <p:cNvSpPr/>
          <p:nvPr/>
        </p:nvSpPr>
        <p:spPr>
          <a:xfrm>
            <a:off x="7115712" y="1539700"/>
            <a:ext cx="926100" cy="679800"/>
          </a:xfrm>
          <a:prstGeom prst="roundRect">
            <a:avLst>
              <a:gd fmla="val 16667" name="adj"/>
            </a:avLst>
          </a:prstGeom>
          <a:noFill/>
          <a:ln cap="flat" cmpd="sng" w="9525">
            <a:solidFill>
              <a:srgbClr val="DAE0E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Agent E</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(Conversable Agent)</a:t>
            </a:r>
            <a:endParaRPr b="1" sz="7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208" name="Google Shape;208;p8"/>
          <p:cNvSpPr/>
          <p:nvPr/>
        </p:nvSpPr>
        <p:spPr>
          <a:xfrm>
            <a:off x="7115712" y="2800907"/>
            <a:ext cx="926100" cy="679800"/>
          </a:xfrm>
          <a:prstGeom prst="roundRect">
            <a:avLst>
              <a:gd fmla="val 16667" name="adj"/>
            </a:avLst>
          </a:prstGeom>
          <a:noFill/>
          <a:ln cap="flat" cmpd="sng" w="9525">
            <a:solidFill>
              <a:srgbClr val="DAE0E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A</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(Assistant Agent)</a:t>
            </a:r>
            <a:endParaRPr b="1" sz="900">
              <a:solidFill>
                <a:schemeClr val="lt1"/>
              </a:solidFill>
              <a:latin typeface="Inter"/>
              <a:ea typeface="Inter"/>
              <a:cs typeface="Inter"/>
              <a:sym typeface="Inter"/>
            </a:endParaRPr>
          </a:p>
        </p:txBody>
      </p:sp>
      <p:cxnSp>
        <p:nvCxnSpPr>
          <p:cNvPr id="209" name="Google Shape;209;p8"/>
          <p:cNvCxnSpPr>
            <a:stCxn id="207" idx="2"/>
            <a:endCxn id="208" idx="0"/>
          </p:cNvCxnSpPr>
          <p:nvPr/>
        </p:nvCxnSpPr>
        <p:spPr>
          <a:xfrm>
            <a:off x="7578762" y="2219500"/>
            <a:ext cx="0" cy="581400"/>
          </a:xfrm>
          <a:prstGeom prst="straightConnector1">
            <a:avLst/>
          </a:prstGeom>
          <a:noFill/>
          <a:ln cap="flat" cmpd="sng" w="19050">
            <a:solidFill>
              <a:srgbClr val="DAE0E6"/>
            </a:solidFill>
            <a:prstDash val="solid"/>
            <a:round/>
            <a:headEnd len="med" w="med" type="stealth"/>
            <a:tailEnd len="med" w="med" type="stealth"/>
          </a:ln>
        </p:spPr>
      </p:cxnSp>
      <p:cxnSp>
        <p:nvCxnSpPr>
          <p:cNvPr id="210" name="Google Shape;210;p8"/>
          <p:cNvCxnSpPr/>
          <p:nvPr/>
        </p:nvCxnSpPr>
        <p:spPr>
          <a:xfrm>
            <a:off x="6266131" y="26657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211" name="Google Shape;211;p8"/>
          <p:cNvSpPr/>
          <p:nvPr/>
        </p:nvSpPr>
        <p:spPr>
          <a:xfrm>
            <a:off x="6158143" y="989004"/>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Message</a:t>
            </a:r>
            <a:endParaRPr sz="900">
              <a:solidFill>
                <a:schemeClr val="lt1"/>
              </a:solidFill>
              <a:latin typeface="Inter"/>
              <a:ea typeface="Inter"/>
              <a:cs typeface="Inter"/>
              <a:sym typeface="Inter"/>
            </a:endParaRPr>
          </a:p>
        </p:txBody>
      </p:sp>
      <p:cxnSp>
        <p:nvCxnSpPr>
          <p:cNvPr id="212" name="Google Shape;212;p8"/>
          <p:cNvCxnSpPr/>
          <p:nvPr/>
        </p:nvCxnSpPr>
        <p:spPr>
          <a:xfrm flipH="1" rot="-5400000">
            <a:off x="6030875" y="1540305"/>
            <a:ext cx="1375800" cy="564000"/>
          </a:xfrm>
          <a:prstGeom prst="bentConnector2">
            <a:avLst/>
          </a:prstGeom>
          <a:noFill/>
          <a:ln cap="flat" cmpd="sng" w="19050">
            <a:solidFill>
              <a:srgbClr val="DAE0E6"/>
            </a:solidFill>
            <a:prstDash val="solid"/>
            <a:round/>
            <a:headEnd len="med" w="med" type="none"/>
            <a:tailEnd len="med" w="med" type="stealth"/>
          </a:ln>
        </p:spPr>
      </p:cxnSp>
      <p:cxnSp>
        <p:nvCxnSpPr>
          <p:cNvPr id="213" name="Google Shape;213;p8"/>
          <p:cNvCxnSpPr/>
          <p:nvPr/>
        </p:nvCxnSpPr>
        <p:spPr>
          <a:xfrm flipH="1" rot="-5400000">
            <a:off x="6465845" y="1644200"/>
            <a:ext cx="806400" cy="263400"/>
          </a:xfrm>
          <a:prstGeom prst="bentConnector3">
            <a:avLst>
              <a:gd fmla="val 100143" name="adj1"/>
            </a:avLst>
          </a:prstGeom>
          <a:noFill/>
          <a:ln cap="flat" cmpd="sng" w="19050">
            <a:solidFill>
              <a:srgbClr val="DAE0E6"/>
            </a:solidFill>
            <a:prstDash val="solid"/>
            <a:round/>
            <a:headEnd len="med" w="med" type="none"/>
            <a:tailEnd len="med" w="med" type="stealth"/>
          </a:ln>
        </p:spPr>
      </p:cxnSp>
      <p:sp>
        <p:nvSpPr>
          <p:cNvPr id="214" name="Google Shape;214;p8"/>
          <p:cNvSpPr/>
          <p:nvPr/>
        </p:nvSpPr>
        <p:spPr>
          <a:xfrm>
            <a:off x="5846441" y="746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Context</a:t>
            </a:r>
            <a:endParaRPr sz="900">
              <a:solidFill>
                <a:schemeClr val="lt1"/>
              </a:solidFill>
              <a:latin typeface="Inter"/>
              <a:ea typeface="Inter"/>
              <a:cs typeface="Inter"/>
              <a:sym typeface="Inter"/>
            </a:endParaRPr>
          </a:p>
        </p:txBody>
      </p:sp>
      <p:cxnSp>
        <p:nvCxnSpPr>
          <p:cNvPr id="215" name="Google Shape;215;p8"/>
          <p:cNvCxnSpPr/>
          <p:nvPr/>
        </p:nvCxnSpPr>
        <p:spPr>
          <a:xfrm flipH="1" rot="-5400000">
            <a:off x="5683456" y="1808205"/>
            <a:ext cx="3600" cy="3786300"/>
          </a:xfrm>
          <a:prstGeom prst="bentConnector3">
            <a:avLst>
              <a:gd fmla="val 10568597" name="adj1"/>
            </a:avLst>
          </a:prstGeom>
          <a:noFill/>
          <a:ln cap="flat" cmpd="sng" w="19050">
            <a:solidFill>
              <a:srgbClr val="DAE0E6"/>
            </a:solidFill>
            <a:prstDash val="solid"/>
            <a:round/>
            <a:headEnd len="med" w="med" type="none"/>
            <a:tailEnd len="med" w="med" type="stealth"/>
          </a:ln>
        </p:spPr>
      </p:cxnSp>
      <p:cxnSp>
        <p:nvCxnSpPr>
          <p:cNvPr id="216" name="Google Shape;216;p8"/>
          <p:cNvCxnSpPr/>
          <p:nvPr/>
        </p:nvCxnSpPr>
        <p:spPr>
          <a:xfrm flipH="1" rot="10800000">
            <a:off x="5674700" y="3712475"/>
            <a:ext cx="2236200" cy="717900"/>
          </a:xfrm>
          <a:prstGeom prst="bentConnector3">
            <a:avLst>
              <a:gd fmla="val 100004" name="adj1"/>
            </a:avLst>
          </a:prstGeom>
          <a:noFill/>
          <a:ln cap="flat" cmpd="sng" w="19050">
            <a:solidFill>
              <a:srgbClr val="DAE0E6"/>
            </a:solidFill>
            <a:prstDash val="solid"/>
            <a:round/>
            <a:headEnd len="med" w="med" type="none"/>
            <a:tailEnd len="med" w="med" type="stealth"/>
          </a:ln>
        </p:spPr>
      </p:cxnSp>
      <p:sp>
        <p:nvSpPr>
          <p:cNvPr id="217" name="Google Shape;217;p8"/>
          <p:cNvSpPr/>
          <p:nvPr/>
        </p:nvSpPr>
        <p:spPr>
          <a:xfrm>
            <a:off x="6094848" y="3760917"/>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2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Carryover</a:t>
            </a:r>
            <a:endParaRPr b="1" sz="9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218" name="Google Shape;218;p8"/>
          <p:cNvSpPr/>
          <p:nvPr/>
        </p:nvSpPr>
        <p:spPr>
          <a:xfrm>
            <a:off x="987000" y="2961025"/>
            <a:ext cx="7482000" cy="380400"/>
          </a:xfrm>
          <a:prstGeom prst="roundRect">
            <a:avLst>
              <a:gd fmla="val 16667" name="adj"/>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9"/>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4" name="Google Shape;224;p9"/>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Sequential Chat</a:t>
            </a:r>
            <a:endParaRPr b="1" sz="2400">
              <a:solidFill>
                <a:schemeClr val="lt1"/>
              </a:solidFill>
              <a:latin typeface="Inter"/>
              <a:ea typeface="Inter"/>
              <a:cs typeface="Inter"/>
              <a:sym typeface="Inter"/>
            </a:endParaRPr>
          </a:p>
        </p:txBody>
      </p:sp>
      <p:sp>
        <p:nvSpPr>
          <p:cNvPr id="225" name="Google Shape;225;p9"/>
          <p:cNvSpPr/>
          <p:nvPr/>
        </p:nvSpPr>
        <p:spPr>
          <a:xfrm>
            <a:off x="457223" y="989004"/>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Message</a:t>
            </a:r>
            <a:endParaRPr sz="900">
              <a:solidFill>
                <a:schemeClr val="lt1"/>
              </a:solidFill>
              <a:latin typeface="Inter"/>
              <a:ea typeface="Inter"/>
              <a:cs typeface="Inter"/>
              <a:sym typeface="Inter"/>
            </a:endParaRPr>
          </a:p>
        </p:txBody>
      </p:sp>
      <p:sp>
        <p:nvSpPr>
          <p:cNvPr id="226" name="Google Shape;226;p9"/>
          <p:cNvSpPr/>
          <p:nvPr/>
        </p:nvSpPr>
        <p:spPr>
          <a:xfrm>
            <a:off x="5086227" y="1324500"/>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227" name="Google Shape;227;p9"/>
          <p:cNvSpPr/>
          <p:nvPr/>
        </p:nvSpPr>
        <p:spPr>
          <a:xfrm>
            <a:off x="3177575" y="132450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228" name="Google Shape;228;p9"/>
          <p:cNvSpPr/>
          <p:nvPr/>
        </p:nvSpPr>
        <p:spPr>
          <a:xfrm>
            <a:off x="1299856" y="132085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229" name="Google Shape;229;p9"/>
          <p:cNvSpPr/>
          <p:nvPr/>
        </p:nvSpPr>
        <p:spPr>
          <a:xfrm>
            <a:off x="1426421" y="154319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Agent B</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(Conversable Agent)</a:t>
            </a:r>
            <a:endParaRPr b="1" sz="7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230" name="Google Shape;230;p9"/>
          <p:cNvSpPr/>
          <p:nvPr/>
        </p:nvSpPr>
        <p:spPr>
          <a:xfrm>
            <a:off x="1426421" y="280458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A</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(Assistant Agent)</a:t>
            </a:r>
            <a:endParaRPr b="1" sz="700">
              <a:solidFill>
                <a:schemeClr val="lt1"/>
              </a:solidFill>
              <a:latin typeface="Inter"/>
              <a:ea typeface="Inter"/>
              <a:cs typeface="Inter"/>
              <a:sym typeface="Inter"/>
            </a:endParaRPr>
          </a:p>
        </p:txBody>
      </p:sp>
      <p:sp>
        <p:nvSpPr>
          <p:cNvPr id="231" name="Google Shape;231;p9"/>
          <p:cNvSpPr/>
          <p:nvPr/>
        </p:nvSpPr>
        <p:spPr>
          <a:xfrm>
            <a:off x="2271232" y="25960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highlight>
                <a:srgbClr val="FF0000"/>
              </a:highlight>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Carryover</a:t>
            </a:r>
            <a:endParaRPr b="1"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highlight>
                <a:srgbClr val="FF0000"/>
              </a:highlight>
              <a:latin typeface="Inter"/>
              <a:ea typeface="Inter"/>
              <a:cs typeface="Inter"/>
              <a:sym typeface="Inter"/>
            </a:endParaRPr>
          </a:p>
        </p:txBody>
      </p:sp>
      <p:cxnSp>
        <p:nvCxnSpPr>
          <p:cNvPr id="232" name="Google Shape;232;p9"/>
          <p:cNvCxnSpPr>
            <a:stCxn id="229" idx="2"/>
            <a:endCxn id="230" idx="0"/>
          </p:cNvCxnSpPr>
          <p:nvPr/>
        </p:nvCxnSpPr>
        <p:spPr>
          <a:xfrm>
            <a:off x="1889471" y="2222991"/>
            <a:ext cx="0" cy="581700"/>
          </a:xfrm>
          <a:prstGeom prst="straightConnector1">
            <a:avLst/>
          </a:prstGeom>
          <a:noFill/>
          <a:ln cap="flat" cmpd="sng" w="19050">
            <a:solidFill>
              <a:srgbClr val="DAE0E6"/>
            </a:solidFill>
            <a:prstDash val="solid"/>
            <a:round/>
            <a:headEnd len="med" w="med" type="stealth"/>
            <a:tailEnd len="med" w="med" type="stealth"/>
          </a:ln>
        </p:spPr>
      </p:cxnSp>
      <p:cxnSp>
        <p:nvCxnSpPr>
          <p:cNvPr id="233" name="Google Shape;233;p9"/>
          <p:cNvCxnSpPr/>
          <p:nvPr/>
        </p:nvCxnSpPr>
        <p:spPr>
          <a:xfrm>
            <a:off x="2478018" y="2665797"/>
            <a:ext cx="717000" cy="0"/>
          </a:xfrm>
          <a:prstGeom prst="straightConnector1">
            <a:avLst/>
          </a:prstGeom>
          <a:noFill/>
          <a:ln cap="flat" cmpd="sng" w="19050">
            <a:solidFill>
              <a:srgbClr val="DAE0E6"/>
            </a:solidFill>
            <a:prstDash val="solid"/>
            <a:round/>
            <a:headEnd len="med" w="med" type="none"/>
            <a:tailEnd len="med" w="med" type="stealth"/>
          </a:ln>
        </p:spPr>
      </p:cxnSp>
      <p:sp>
        <p:nvSpPr>
          <p:cNvPr id="234" name="Google Shape;234;p9"/>
          <p:cNvSpPr/>
          <p:nvPr/>
        </p:nvSpPr>
        <p:spPr>
          <a:xfrm>
            <a:off x="3301609" y="154684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C</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(User Proxy Agent)</a:t>
            </a:r>
            <a:endParaRPr b="1" sz="700">
              <a:solidFill>
                <a:schemeClr val="lt1"/>
              </a:solidFill>
              <a:latin typeface="Inter"/>
              <a:ea typeface="Inter"/>
              <a:cs typeface="Inter"/>
              <a:sym typeface="Inter"/>
            </a:endParaRPr>
          </a:p>
        </p:txBody>
      </p:sp>
      <p:sp>
        <p:nvSpPr>
          <p:cNvPr id="235" name="Google Shape;235;p9"/>
          <p:cNvSpPr/>
          <p:nvPr/>
        </p:nvSpPr>
        <p:spPr>
          <a:xfrm>
            <a:off x="3301609" y="280823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chemeClr val="lt1"/>
                </a:solidFill>
                <a:latin typeface="Inter"/>
                <a:ea typeface="Inter"/>
                <a:cs typeface="Inter"/>
                <a:sym typeface="Inter"/>
              </a:rPr>
              <a:t>Agent B</a:t>
            </a:r>
            <a:endParaRPr b="1" sz="900">
              <a:solidFill>
                <a:schemeClr val="lt1"/>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700">
                <a:solidFill>
                  <a:schemeClr val="lt1"/>
                </a:solidFill>
                <a:latin typeface="Inter"/>
                <a:ea typeface="Inter"/>
                <a:cs typeface="Inter"/>
                <a:sym typeface="Inter"/>
              </a:rPr>
              <a:t>(Assistant Agent)</a:t>
            </a:r>
            <a:endParaRPr b="1" sz="900">
              <a:solidFill>
                <a:schemeClr val="lt1"/>
              </a:solidFill>
              <a:latin typeface="Inter"/>
              <a:ea typeface="Inter"/>
              <a:cs typeface="Inter"/>
              <a:sym typeface="Inter"/>
            </a:endParaRPr>
          </a:p>
        </p:txBody>
      </p:sp>
      <p:cxnSp>
        <p:nvCxnSpPr>
          <p:cNvPr id="236" name="Google Shape;236;p9"/>
          <p:cNvCxnSpPr>
            <a:stCxn id="234" idx="2"/>
            <a:endCxn id="235" idx="0"/>
          </p:cNvCxnSpPr>
          <p:nvPr/>
        </p:nvCxnSpPr>
        <p:spPr>
          <a:xfrm>
            <a:off x="3764659" y="222664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237" name="Google Shape;237;p9"/>
          <p:cNvSpPr/>
          <p:nvPr/>
        </p:nvSpPr>
        <p:spPr>
          <a:xfrm>
            <a:off x="5210712" y="1539700"/>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Agent D</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(Assistant Agent)</a:t>
            </a:r>
            <a:endParaRPr b="1" sz="7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238" name="Google Shape;238;p9"/>
          <p:cNvSpPr/>
          <p:nvPr/>
        </p:nvSpPr>
        <p:spPr>
          <a:xfrm>
            <a:off x="5210712" y="2800907"/>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chemeClr val="lt1"/>
                </a:solidFill>
                <a:latin typeface="Inter"/>
                <a:ea typeface="Inter"/>
                <a:cs typeface="Inter"/>
                <a:sym typeface="Inter"/>
              </a:rPr>
              <a:t>Agent C</a:t>
            </a:r>
            <a:endParaRPr b="1" sz="900">
              <a:solidFill>
                <a:schemeClr val="lt1"/>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700">
                <a:solidFill>
                  <a:schemeClr val="lt1"/>
                </a:solidFill>
                <a:latin typeface="Inter"/>
                <a:ea typeface="Inter"/>
                <a:cs typeface="Inter"/>
                <a:sym typeface="Inter"/>
              </a:rPr>
              <a:t>(Assistant Agent)</a:t>
            </a:r>
            <a:endParaRPr b="1" sz="900">
              <a:solidFill>
                <a:schemeClr val="lt1"/>
              </a:solidFill>
              <a:latin typeface="Inter"/>
              <a:ea typeface="Inter"/>
              <a:cs typeface="Inter"/>
              <a:sym typeface="Inter"/>
            </a:endParaRPr>
          </a:p>
        </p:txBody>
      </p:sp>
      <p:cxnSp>
        <p:nvCxnSpPr>
          <p:cNvPr id="239" name="Google Shape;239;p9"/>
          <p:cNvCxnSpPr>
            <a:stCxn id="237" idx="2"/>
            <a:endCxn id="238" idx="0"/>
          </p:cNvCxnSpPr>
          <p:nvPr/>
        </p:nvCxnSpPr>
        <p:spPr>
          <a:xfrm>
            <a:off x="5673762" y="2219500"/>
            <a:ext cx="0" cy="581400"/>
          </a:xfrm>
          <a:prstGeom prst="straightConnector1">
            <a:avLst/>
          </a:prstGeom>
          <a:noFill/>
          <a:ln cap="flat" cmpd="sng" w="19050">
            <a:solidFill>
              <a:srgbClr val="DAE0E6"/>
            </a:solidFill>
            <a:prstDash val="solid"/>
            <a:round/>
            <a:headEnd len="med" w="med" type="stealth"/>
            <a:tailEnd len="med" w="med" type="stealth"/>
          </a:ln>
        </p:spPr>
      </p:cxnSp>
      <p:sp>
        <p:nvSpPr>
          <p:cNvPr id="240" name="Google Shape;240;p9"/>
          <p:cNvSpPr/>
          <p:nvPr/>
        </p:nvSpPr>
        <p:spPr>
          <a:xfrm>
            <a:off x="3275448" y="4065717"/>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2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Carryover</a:t>
            </a:r>
            <a:endParaRPr b="1" sz="9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241" name="Google Shape;241;p9"/>
          <p:cNvSpPr/>
          <p:nvPr/>
        </p:nvSpPr>
        <p:spPr>
          <a:xfrm>
            <a:off x="4154345" y="25960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2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Carryover</a:t>
            </a:r>
            <a:endParaRPr b="1" sz="9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cxnSp>
        <p:nvCxnSpPr>
          <p:cNvPr id="242" name="Google Shape;242;p9"/>
          <p:cNvCxnSpPr/>
          <p:nvPr/>
        </p:nvCxnSpPr>
        <p:spPr>
          <a:xfrm>
            <a:off x="4361131" y="2665797"/>
            <a:ext cx="741600" cy="0"/>
          </a:xfrm>
          <a:prstGeom prst="straightConnector1">
            <a:avLst/>
          </a:prstGeom>
          <a:noFill/>
          <a:ln cap="flat" cmpd="sng" w="19050">
            <a:solidFill>
              <a:srgbClr val="DAE0E6"/>
            </a:solidFill>
            <a:prstDash val="solid"/>
            <a:round/>
            <a:headEnd len="med" w="med" type="none"/>
            <a:tailEnd len="med" w="med" type="stealth"/>
          </a:ln>
        </p:spPr>
      </p:cxnSp>
      <p:cxnSp>
        <p:nvCxnSpPr>
          <p:cNvPr id="243" name="Google Shape;243;p9"/>
          <p:cNvCxnSpPr>
            <a:stCxn id="228" idx="2"/>
            <a:endCxn id="226" idx="2"/>
          </p:cNvCxnSpPr>
          <p:nvPr/>
        </p:nvCxnSpPr>
        <p:spPr>
          <a:xfrm flipH="1" rot="-5400000">
            <a:off x="3778456" y="1808205"/>
            <a:ext cx="3600" cy="3786300"/>
          </a:xfrm>
          <a:prstGeom prst="bentConnector3">
            <a:avLst>
              <a:gd fmla="val 20359570" name="adj1"/>
            </a:avLst>
          </a:prstGeom>
          <a:noFill/>
          <a:ln cap="flat" cmpd="sng" w="19050">
            <a:solidFill>
              <a:srgbClr val="DAE0E6"/>
            </a:solidFill>
            <a:prstDash val="solid"/>
            <a:round/>
            <a:headEnd len="med" w="med" type="none"/>
            <a:tailEnd len="med" w="med" type="stealth"/>
          </a:ln>
        </p:spPr>
      </p:cxnSp>
      <p:cxnSp>
        <p:nvCxnSpPr>
          <p:cNvPr id="244" name="Google Shape;244;p9"/>
          <p:cNvCxnSpPr>
            <a:endCxn id="228" idx="1"/>
          </p:cNvCxnSpPr>
          <p:nvPr/>
        </p:nvCxnSpPr>
        <p:spPr>
          <a:xfrm flipH="1" rot="-5400000">
            <a:off x="329956" y="1540305"/>
            <a:ext cx="1375800" cy="564000"/>
          </a:xfrm>
          <a:prstGeom prst="bentConnector2">
            <a:avLst/>
          </a:prstGeom>
          <a:noFill/>
          <a:ln cap="flat" cmpd="sng" w="19050">
            <a:solidFill>
              <a:srgbClr val="DAE0E6"/>
            </a:solidFill>
            <a:prstDash val="solid"/>
            <a:round/>
            <a:headEnd len="med" w="med" type="none"/>
            <a:tailEnd len="med" w="med" type="stealth"/>
          </a:ln>
        </p:spPr>
      </p:cxnSp>
      <p:cxnSp>
        <p:nvCxnSpPr>
          <p:cNvPr id="245" name="Google Shape;245;p9"/>
          <p:cNvCxnSpPr/>
          <p:nvPr/>
        </p:nvCxnSpPr>
        <p:spPr>
          <a:xfrm flipH="1" rot="-5400000">
            <a:off x="764925" y="1644200"/>
            <a:ext cx="806400" cy="263400"/>
          </a:xfrm>
          <a:prstGeom prst="bentConnector3">
            <a:avLst>
              <a:gd fmla="val 100143" name="adj1"/>
            </a:avLst>
          </a:prstGeom>
          <a:noFill/>
          <a:ln cap="flat" cmpd="sng" w="19050">
            <a:solidFill>
              <a:srgbClr val="DAE0E6"/>
            </a:solidFill>
            <a:prstDash val="solid"/>
            <a:round/>
            <a:headEnd len="med" w="med" type="none"/>
            <a:tailEnd len="med" w="med" type="stealth"/>
          </a:ln>
        </p:spPr>
      </p:cxnSp>
      <p:sp>
        <p:nvSpPr>
          <p:cNvPr id="246" name="Google Shape;246;p9"/>
          <p:cNvSpPr/>
          <p:nvPr/>
        </p:nvSpPr>
        <p:spPr>
          <a:xfrm>
            <a:off x="145521" y="746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Context</a:t>
            </a:r>
            <a:endParaRPr sz="900">
              <a:solidFill>
                <a:schemeClr val="lt1"/>
              </a:solidFill>
              <a:latin typeface="Inter"/>
              <a:ea typeface="Inter"/>
              <a:cs typeface="Inter"/>
              <a:sym typeface="Inter"/>
            </a:endParaRPr>
          </a:p>
        </p:txBody>
      </p:sp>
      <p:sp>
        <p:nvSpPr>
          <p:cNvPr id="247" name="Google Shape;247;p9"/>
          <p:cNvSpPr/>
          <p:nvPr/>
        </p:nvSpPr>
        <p:spPr>
          <a:xfrm>
            <a:off x="2341241" y="989004"/>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Message</a:t>
            </a:r>
            <a:endParaRPr sz="900">
              <a:solidFill>
                <a:schemeClr val="lt1"/>
              </a:solidFill>
              <a:latin typeface="Inter"/>
              <a:ea typeface="Inter"/>
              <a:cs typeface="Inter"/>
              <a:sym typeface="Inter"/>
            </a:endParaRPr>
          </a:p>
        </p:txBody>
      </p:sp>
      <p:cxnSp>
        <p:nvCxnSpPr>
          <p:cNvPr id="248" name="Google Shape;248;p9"/>
          <p:cNvCxnSpPr/>
          <p:nvPr/>
        </p:nvCxnSpPr>
        <p:spPr>
          <a:xfrm flipH="1" rot="-5400000">
            <a:off x="2213973" y="1540305"/>
            <a:ext cx="1375800" cy="564000"/>
          </a:xfrm>
          <a:prstGeom prst="bentConnector2">
            <a:avLst/>
          </a:prstGeom>
          <a:noFill/>
          <a:ln cap="flat" cmpd="sng" w="19050">
            <a:solidFill>
              <a:srgbClr val="DAE0E6"/>
            </a:solidFill>
            <a:prstDash val="solid"/>
            <a:round/>
            <a:headEnd len="med" w="med" type="none"/>
            <a:tailEnd len="med" w="med" type="stealth"/>
          </a:ln>
        </p:spPr>
      </p:cxnSp>
      <p:cxnSp>
        <p:nvCxnSpPr>
          <p:cNvPr id="249" name="Google Shape;249;p9"/>
          <p:cNvCxnSpPr/>
          <p:nvPr/>
        </p:nvCxnSpPr>
        <p:spPr>
          <a:xfrm flipH="1" rot="-5400000">
            <a:off x="2648942" y="1644200"/>
            <a:ext cx="806400" cy="263400"/>
          </a:xfrm>
          <a:prstGeom prst="bentConnector3">
            <a:avLst>
              <a:gd fmla="val 100143" name="adj1"/>
            </a:avLst>
          </a:prstGeom>
          <a:noFill/>
          <a:ln cap="flat" cmpd="sng" w="19050">
            <a:solidFill>
              <a:srgbClr val="DAE0E6"/>
            </a:solidFill>
            <a:prstDash val="solid"/>
            <a:round/>
            <a:headEnd len="med" w="med" type="none"/>
            <a:tailEnd len="med" w="med" type="stealth"/>
          </a:ln>
        </p:spPr>
      </p:cxnSp>
      <p:sp>
        <p:nvSpPr>
          <p:cNvPr id="250" name="Google Shape;250;p9"/>
          <p:cNvSpPr/>
          <p:nvPr/>
        </p:nvSpPr>
        <p:spPr>
          <a:xfrm>
            <a:off x="2029538" y="746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Context</a:t>
            </a:r>
            <a:endParaRPr sz="900">
              <a:solidFill>
                <a:schemeClr val="lt1"/>
              </a:solidFill>
              <a:latin typeface="Inter"/>
              <a:ea typeface="Inter"/>
              <a:cs typeface="Inter"/>
              <a:sym typeface="Inter"/>
            </a:endParaRPr>
          </a:p>
        </p:txBody>
      </p:sp>
      <p:sp>
        <p:nvSpPr>
          <p:cNvPr id="251" name="Google Shape;251;p9"/>
          <p:cNvSpPr/>
          <p:nvPr/>
        </p:nvSpPr>
        <p:spPr>
          <a:xfrm>
            <a:off x="4253143" y="989004"/>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Message</a:t>
            </a:r>
            <a:endParaRPr sz="900">
              <a:solidFill>
                <a:schemeClr val="lt1"/>
              </a:solidFill>
              <a:latin typeface="Inter"/>
              <a:ea typeface="Inter"/>
              <a:cs typeface="Inter"/>
              <a:sym typeface="Inter"/>
            </a:endParaRPr>
          </a:p>
        </p:txBody>
      </p:sp>
      <p:cxnSp>
        <p:nvCxnSpPr>
          <p:cNvPr id="252" name="Google Shape;252;p9"/>
          <p:cNvCxnSpPr/>
          <p:nvPr/>
        </p:nvCxnSpPr>
        <p:spPr>
          <a:xfrm flipH="1" rot="-5400000">
            <a:off x="4125875" y="1540305"/>
            <a:ext cx="1375800" cy="564000"/>
          </a:xfrm>
          <a:prstGeom prst="bentConnector2">
            <a:avLst/>
          </a:prstGeom>
          <a:noFill/>
          <a:ln cap="flat" cmpd="sng" w="19050">
            <a:solidFill>
              <a:srgbClr val="DAE0E6"/>
            </a:solidFill>
            <a:prstDash val="solid"/>
            <a:round/>
            <a:headEnd len="med" w="med" type="none"/>
            <a:tailEnd len="med" w="med" type="stealth"/>
          </a:ln>
        </p:spPr>
      </p:cxnSp>
      <p:sp>
        <p:nvSpPr>
          <p:cNvPr id="253" name="Google Shape;253;p9"/>
          <p:cNvSpPr/>
          <p:nvPr/>
        </p:nvSpPr>
        <p:spPr>
          <a:xfrm>
            <a:off x="6059345" y="26035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2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Carryover</a:t>
            </a:r>
            <a:endParaRPr b="1" sz="9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cxnSp>
        <p:nvCxnSpPr>
          <p:cNvPr id="254" name="Google Shape;254;p9"/>
          <p:cNvCxnSpPr/>
          <p:nvPr/>
        </p:nvCxnSpPr>
        <p:spPr>
          <a:xfrm flipH="1" rot="-5400000">
            <a:off x="4560845" y="1644200"/>
            <a:ext cx="806400" cy="263400"/>
          </a:xfrm>
          <a:prstGeom prst="bentConnector3">
            <a:avLst>
              <a:gd fmla="val 100143" name="adj1"/>
            </a:avLst>
          </a:prstGeom>
          <a:noFill/>
          <a:ln cap="flat" cmpd="sng" w="19050">
            <a:solidFill>
              <a:srgbClr val="DAE0E6"/>
            </a:solidFill>
            <a:prstDash val="solid"/>
            <a:round/>
            <a:headEnd len="med" w="med" type="none"/>
            <a:tailEnd len="med" w="med" type="stealth"/>
          </a:ln>
        </p:spPr>
      </p:cxnSp>
      <p:sp>
        <p:nvSpPr>
          <p:cNvPr id="255" name="Google Shape;255;p9"/>
          <p:cNvSpPr/>
          <p:nvPr/>
        </p:nvSpPr>
        <p:spPr>
          <a:xfrm>
            <a:off x="3941441" y="746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Context</a:t>
            </a:r>
            <a:endParaRPr sz="900">
              <a:solidFill>
                <a:schemeClr val="lt1"/>
              </a:solidFill>
              <a:latin typeface="Inter"/>
              <a:ea typeface="Inter"/>
              <a:cs typeface="Inter"/>
              <a:sym typeface="Inter"/>
            </a:endParaRPr>
          </a:p>
        </p:txBody>
      </p:sp>
      <p:sp>
        <p:nvSpPr>
          <p:cNvPr id="256" name="Google Shape;256;p9"/>
          <p:cNvSpPr/>
          <p:nvPr/>
        </p:nvSpPr>
        <p:spPr>
          <a:xfrm>
            <a:off x="6991227" y="1324500"/>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257" name="Google Shape;257;p9"/>
          <p:cNvSpPr/>
          <p:nvPr/>
        </p:nvSpPr>
        <p:spPr>
          <a:xfrm>
            <a:off x="7115712" y="1539700"/>
            <a:ext cx="926100" cy="679800"/>
          </a:xfrm>
          <a:prstGeom prst="roundRect">
            <a:avLst>
              <a:gd fmla="val 16667" name="adj"/>
            </a:avLst>
          </a:prstGeom>
          <a:noFill/>
          <a:ln cap="flat" cmpd="sng" w="9525">
            <a:solidFill>
              <a:srgbClr val="DAE0E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Agent E</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(Conversable Agent)</a:t>
            </a:r>
            <a:endParaRPr b="1" sz="7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258" name="Google Shape;258;p9"/>
          <p:cNvSpPr/>
          <p:nvPr/>
        </p:nvSpPr>
        <p:spPr>
          <a:xfrm>
            <a:off x="7115712" y="2800907"/>
            <a:ext cx="926100" cy="679800"/>
          </a:xfrm>
          <a:prstGeom prst="roundRect">
            <a:avLst>
              <a:gd fmla="val 16667" name="adj"/>
            </a:avLst>
          </a:prstGeom>
          <a:noFill/>
          <a:ln cap="flat" cmpd="sng" w="9525">
            <a:solidFill>
              <a:srgbClr val="DAE0E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D</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(Assistant Agent)</a:t>
            </a:r>
            <a:endParaRPr b="1" sz="900">
              <a:solidFill>
                <a:schemeClr val="lt1"/>
              </a:solidFill>
              <a:latin typeface="Inter"/>
              <a:ea typeface="Inter"/>
              <a:cs typeface="Inter"/>
              <a:sym typeface="Inter"/>
            </a:endParaRPr>
          </a:p>
        </p:txBody>
      </p:sp>
      <p:cxnSp>
        <p:nvCxnSpPr>
          <p:cNvPr id="259" name="Google Shape;259;p9"/>
          <p:cNvCxnSpPr>
            <a:stCxn id="257" idx="2"/>
            <a:endCxn id="258" idx="0"/>
          </p:cNvCxnSpPr>
          <p:nvPr/>
        </p:nvCxnSpPr>
        <p:spPr>
          <a:xfrm>
            <a:off x="7578762" y="2219500"/>
            <a:ext cx="0" cy="581400"/>
          </a:xfrm>
          <a:prstGeom prst="straightConnector1">
            <a:avLst/>
          </a:prstGeom>
          <a:noFill/>
          <a:ln cap="flat" cmpd="sng" w="19050">
            <a:solidFill>
              <a:srgbClr val="DAE0E6"/>
            </a:solidFill>
            <a:prstDash val="solid"/>
            <a:round/>
            <a:headEnd len="med" w="med" type="stealth"/>
            <a:tailEnd len="med" w="med" type="stealth"/>
          </a:ln>
        </p:spPr>
      </p:cxnSp>
      <p:cxnSp>
        <p:nvCxnSpPr>
          <p:cNvPr id="260" name="Google Shape;260;p9"/>
          <p:cNvCxnSpPr/>
          <p:nvPr/>
        </p:nvCxnSpPr>
        <p:spPr>
          <a:xfrm>
            <a:off x="6266131" y="26657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261" name="Google Shape;261;p9"/>
          <p:cNvSpPr/>
          <p:nvPr/>
        </p:nvSpPr>
        <p:spPr>
          <a:xfrm>
            <a:off x="6158143" y="989004"/>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Message</a:t>
            </a:r>
            <a:endParaRPr sz="900">
              <a:solidFill>
                <a:schemeClr val="lt1"/>
              </a:solidFill>
              <a:latin typeface="Inter"/>
              <a:ea typeface="Inter"/>
              <a:cs typeface="Inter"/>
              <a:sym typeface="Inter"/>
            </a:endParaRPr>
          </a:p>
        </p:txBody>
      </p:sp>
      <p:cxnSp>
        <p:nvCxnSpPr>
          <p:cNvPr id="262" name="Google Shape;262;p9"/>
          <p:cNvCxnSpPr/>
          <p:nvPr/>
        </p:nvCxnSpPr>
        <p:spPr>
          <a:xfrm flipH="1" rot="-5400000">
            <a:off x="6030875" y="1540305"/>
            <a:ext cx="1375800" cy="564000"/>
          </a:xfrm>
          <a:prstGeom prst="bentConnector2">
            <a:avLst/>
          </a:prstGeom>
          <a:noFill/>
          <a:ln cap="flat" cmpd="sng" w="19050">
            <a:solidFill>
              <a:srgbClr val="DAE0E6"/>
            </a:solidFill>
            <a:prstDash val="solid"/>
            <a:round/>
            <a:headEnd len="med" w="med" type="none"/>
            <a:tailEnd len="med" w="med" type="stealth"/>
          </a:ln>
        </p:spPr>
      </p:cxnSp>
      <p:cxnSp>
        <p:nvCxnSpPr>
          <p:cNvPr id="263" name="Google Shape;263;p9"/>
          <p:cNvCxnSpPr/>
          <p:nvPr/>
        </p:nvCxnSpPr>
        <p:spPr>
          <a:xfrm flipH="1" rot="-5400000">
            <a:off x="6465845" y="1644200"/>
            <a:ext cx="806400" cy="263400"/>
          </a:xfrm>
          <a:prstGeom prst="bentConnector3">
            <a:avLst>
              <a:gd fmla="val 100143" name="adj1"/>
            </a:avLst>
          </a:prstGeom>
          <a:noFill/>
          <a:ln cap="flat" cmpd="sng" w="19050">
            <a:solidFill>
              <a:srgbClr val="DAE0E6"/>
            </a:solidFill>
            <a:prstDash val="solid"/>
            <a:round/>
            <a:headEnd len="med" w="med" type="none"/>
            <a:tailEnd len="med" w="med" type="stealth"/>
          </a:ln>
        </p:spPr>
      </p:cxnSp>
      <p:sp>
        <p:nvSpPr>
          <p:cNvPr id="264" name="Google Shape;264;p9"/>
          <p:cNvSpPr/>
          <p:nvPr/>
        </p:nvSpPr>
        <p:spPr>
          <a:xfrm>
            <a:off x="5846441" y="746600"/>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Context</a:t>
            </a:r>
            <a:endParaRPr sz="900">
              <a:solidFill>
                <a:schemeClr val="lt1"/>
              </a:solidFill>
              <a:latin typeface="Inter"/>
              <a:ea typeface="Inter"/>
              <a:cs typeface="Inter"/>
              <a:sym typeface="Inter"/>
            </a:endParaRPr>
          </a:p>
        </p:txBody>
      </p:sp>
      <p:cxnSp>
        <p:nvCxnSpPr>
          <p:cNvPr id="265" name="Google Shape;265;p9"/>
          <p:cNvCxnSpPr/>
          <p:nvPr/>
        </p:nvCxnSpPr>
        <p:spPr>
          <a:xfrm flipH="1" rot="-5400000">
            <a:off x="5683456" y="1808205"/>
            <a:ext cx="3600" cy="3786300"/>
          </a:xfrm>
          <a:prstGeom prst="bentConnector3">
            <a:avLst>
              <a:gd fmla="val 10568597" name="adj1"/>
            </a:avLst>
          </a:prstGeom>
          <a:noFill/>
          <a:ln cap="flat" cmpd="sng" w="19050">
            <a:solidFill>
              <a:srgbClr val="DAE0E6"/>
            </a:solidFill>
            <a:prstDash val="solid"/>
            <a:round/>
            <a:headEnd len="med" w="med" type="none"/>
            <a:tailEnd len="med" w="med" type="stealth"/>
          </a:ln>
        </p:spPr>
      </p:cxnSp>
      <p:cxnSp>
        <p:nvCxnSpPr>
          <p:cNvPr id="266" name="Google Shape;266;p9"/>
          <p:cNvCxnSpPr/>
          <p:nvPr/>
        </p:nvCxnSpPr>
        <p:spPr>
          <a:xfrm flipH="1" rot="10800000">
            <a:off x="5674700" y="3712475"/>
            <a:ext cx="2236200" cy="717900"/>
          </a:xfrm>
          <a:prstGeom prst="bentConnector3">
            <a:avLst>
              <a:gd fmla="val 100004" name="adj1"/>
            </a:avLst>
          </a:prstGeom>
          <a:noFill/>
          <a:ln cap="flat" cmpd="sng" w="19050">
            <a:solidFill>
              <a:srgbClr val="DAE0E6"/>
            </a:solidFill>
            <a:prstDash val="solid"/>
            <a:round/>
            <a:headEnd len="med" w="med" type="none"/>
            <a:tailEnd len="med" w="med" type="stealth"/>
          </a:ln>
        </p:spPr>
      </p:cxnSp>
      <p:sp>
        <p:nvSpPr>
          <p:cNvPr id="267" name="Google Shape;267;p9"/>
          <p:cNvSpPr/>
          <p:nvPr/>
        </p:nvSpPr>
        <p:spPr>
          <a:xfrm>
            <a:off x="6094848" y="3760917"/>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2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Carryover</a:t>
            </a:r>
            <a:endParaRPr b="1" sz="9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268" name="Google Shape;268;p9"/>
          <p:cNvSpPr/>
          <p:nvPr/>
        </p:nvSpPr>
        <p:spPr>
          <a:xfrm>
            <a:off x="987000" y="2961025"/>
            <a:ext cx="7482000" cy="380400"/>
          </a:xfrm>
          <a:prstGeom prst="roundRect">
            <a:avLst>
              <a:gd fmla="val 16667" name="adj"/>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10"/>
          <p:cNvSpPr/>
          <p:nvPr/>
        </p:nvSpPr>
        <p:spPr>
          <a:xfrm>
            <a:off x="1299856" y="132085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274" name="Google Shape;274;p10"/>
          <p:cNvSpPr/>
          <p:nvPr/>
        </p:nvSpPr>
        <p:spPr>
          <a:xfrm>
            <a:off x="1426421" y="1543191"/>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9C823"/>
              </a:solidFill>
              <a:latin typeface="Inter"/>
              <a:ea typeface="Inter"/>
              <a:cs typeface="Inter"/>
              <a:sym typeface="Inter"/>
            </a:endParaRPr>
          </a:p>
          <a:p>
            <a:pPr indent="0" lvl="0" marL="0" rtl="0" algn="ctr">
              <a:spcBef>
                <a:spcPts val="0"/>
              </a:spcBef>
              <a:spcAft>
                <a:spcPts val="0"/>
              </a:spcAft>
              <a:buNone/>
            </a:pPr>
            <a:r>
              <a:rPr b="1" lang="en" sz="900">
                <a:solidFill>
                  <a:srgbClr val="85D992"/>
                </a:solidFill>
                <a:latin typeface="Inter"/>
                <a:ea typeface="Inter"/>
                <a:cs typeface="Inter"/>
                <a:sym typeface="Inter"/>
              </a:rPr>
              <a:t>Agent B</a:t>
            </a:r>
            <a:endParaRPr b="1" sz="900">
              <a:solidFill>
                <a:srgbClr val="85D992"/>
              </a:solidFill>
              <a:latin typeface="Inter"/>
              <a:ea typeface="Inter"/>
              <a:cs typeface="Inter"/>
              <a:sym typeface="Inter"/>
            </a:endParaRPr>
          </a:p>
          <a:p>
            <a:pPr indent="0" lvl="0" marL="0" rtl="0" algn="ctr">
              <a:spcBef>
                <a:spcPts val="0"/>
              </a:spcBef>
              <a:spcAft>
                <a:spcPts val="0"/>
              </a:spcAft>
              <a:buNone/>
            </a:pPr>
            <a:r>
              <a:rPr b="1" lang="en" sz="700">
                <a:solidFill>
                  <a:srgbClr val="85D992"/>
                </a:solidFill>
                <a:latin typeface="Inter"/>
                <a:ea typeface="Inter"/>
                <a:cs typeface="Inter"/>
                <a:sym typeface="Inter"/>
              </a:rPr>
              <a:t>(Conversable Agent)</a:t>
            </a:r>
            <a:endParaRPr b="1" sz="700">
              <a:solidFill>
                <a:srgbClr val="85D992"/>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275" name="Google Shape;275;p10"/>
          <p:cNvSpPr/>
          <p:nvPr/>
        </p:nvSpPr>
        <p:spPr>
          <a:xfrm>
            <a:off x="1426421" y="2804583"/>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9C823"/>
                </a:solidFill>
                <a:latin typeface="Inter"/>
                <a:ea typeface="Inter"/>
                <a:cs typeface="Inter"/>
                <a:sym typeface="Inter"/>
              </a:rPr>
              <a:t>Agent A</a:t>
            </a:r>
            <a:endParaRPr b="1" sz="900">
              <a:solidFill>
                <a:srgbClr val="F9C823"/>
              </a:solidFill>
              <a:latin typeface="Inter"/>
              <a:ea typeface="Inter"/>
              <a:cs typeface="Inter"/>
              <a:sym typeface="Inter"/>
            </a:endParaRPr>
          </a:p>
          <a:p>
            <a:pPr indent="0" lvl="0" marL="0" rtl="0" algn="ctr">
              <a:spcBef>
                <a:spcPts val="0"/>
              </a:spcBef>
              <a:spcAft>
                <a:spcPts val="0"/>
              </a:spcAft>
              <a:buNone/>
            </a:pPr>
            <a:r>
              <a:rPr b="1" lang="en" sz="700">
                <a:solidFill>
                  <a:srgbClr val="F9C823"/>
                </a:solidFill>
                <a:latin typeface="Inter"/>
                <a:ea typeface="Inter"/>
                <a:cs typeface="Inter"/>
                <a:sym typeface="Inter"/>
              </a:rPr>
              <a:t>(Assistant Agent)</a:t>
            </a:r>
            <a:endParaRPr b="1" sz="700">
              <a:solidFill>
                <a:srgbClr val="F9C823"/>
              </a:solidFill>
              <a:latin typeface="Inter"/>
              <a:ea typeface="Inter"/>
              <a:cs typeface="Inter"/>
              <a:sym typeface="Inter"/>
            </a:endParaRPr>
          </a:p>
        </p:txBody>
      </p:sp>
      <p:sp>
        <p:nvSpPr>
          <p:cNvPr id="276" name="Google Shape;276;p10"/>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7" name="Google Shape;277;p10"/>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Sequential Chat Process</a:t>
            </a:r>
            <a:endParaRPr b="1" sz="2400">
              <a:solidFill>
                <a:schemeClr val="lt1"/>
              </a:solidFill>
              <a:latin typeface="Inter"/>
              <a:ea typeface="Inter"/>
              <a:cs typeface="Inter"/>
              <a:sym typeface="Inter"/>
            </a:endParaRPr>
          </a:p>
        </p:txBody>
      </p:sp>
      <p:cxnSp>
        <p:nvCxnSpPr>
          <p:cNvPr id="278" name="Google Shape;278;p10"/>
          <p:cNvCxnSpPr/>
          <p:nvPr/>
        </p:nvCxnSpPr>
        <p:spPr>
          <a:xfrm>
            <a:off x="1889471" y="2222991"/>
            <a:ext cx="0" cy="581700"/>
          </a:xfrm>
          <a:prstGeom prst="straightConnector1">
            <a:avLst/>
          </a:prstGeom>
          <a:noFill/>
          <a:ln cap="flat" cmpd="sng" w="19050">
            <a:solidFill>
              <a:srgbClr val="DAE0E6"/>
            </a:solidFill>
            <a:prstDash val="solid"/>
            <a:round/>
            <a:headEnd len="med" w="med" type="stealth"/>
            <a:tailEnd len="med" w="med" type="stealth"/>
          </a:ln>
        </p:spPr>
      </p:cxnSp>
      <p:cxnSp>
        <p:nvCxnSpPr>
          <p:cNvPr id="279" name="Google Shape;279;p10"/>
          <p:cNvCxnSpPr/>
          <p:nvPr/>
        </p:nvCxnSpPr>
        <p:spPr>
          <a:xfrm>
            <a:off x="424316" y="2665797"/>
            <a:ext cx="872400" cy="0"/>
          </a:xfrm>
          <a:prstGeom prst="straightConnector1">
            <a:avLst/>
          </a:prstGeom>
          <a:noFill/>
          <a:ln cap="flat" cmpd="sng" w="19050">
            <a:solidFill>
              <a:srgbClr val="DAE0E6"/>
            </a:solidFill>
            <a:prstDash val="solid"/>
            <a:round/>
            <a:headEnd len="med" w="med" type="none"/>
            <a:tailEnd len="med" w="med" type="stealth"/>
          </a:ln>
        </p:spPr>
      </p:cxnSp>
      <p:sp>
        <p:nvSpPr>
          <p:cNvPr id="280" name="Google Shape;280;p10"/>
          <p:cNvSpPr/>
          <p:nvPr/>
        </p:nvSpPr>
        <p:spPr>
          <a:xfrm>
            <a:off x="271849" y="22235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Initial Message</a:t>
            </a:r>
            <a:endParaRPr sz="900">
              <a:solidFill>
                <a:srgbClr val="FFFFFF"/>
              </a:solidFill>
              <a:latin typeface="Inter"/>
              <a:ea typeface="Inter"/>
              <a:cs typeface="Inter"/>
              <a:sym typeface="Inte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11"/>
          <p:cNvSpPr/>
          <p:nvPr/>
        </p:nvSpPr>
        <p:spPr>
          <a:xfrm>
            <a:off x="1299856" y="132085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286" name="Google Shape;286;p11"/>
          <p:cNvSpPr/>
          <p:nvPr/>
        </p:nvSpPr>
        <p:spPr>
          <a:xfrm>
            <a:off x="1426421" y="1543191"/>
            <a:ext cx="926100" cy="679800"/>
          </a:xfrm>
          <a:prstGeom prst="roundRect">
            <a:avLst>
              <a:gd fmla="val 16667" name="adj"/>
            </a:avLst>
          </a:prstGeom>
          <a:noFill/>
          <a:ln cap="flat" cmpd="sng" w="9525">
            <a:solidFill>
              <a:srgbClr val="DAE0E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F9C823"/>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Agent B</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(Conversable Agent)</a:t>
            </a:r>
            <a:endParaRPr b="1" sz="7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rgbClr val="FFFFFF"/>
              </a:solidFill>
              <a:latin typeface="Inter"/>
              <a:ea typeface="Inter"/>
              <a:cs typeface="Inter"/>
              <a:sym typeface="Inter"/>
            </a:endParaRPr>
          </a:p>
        </p:txBody>
      </p:sp>
      <p:sp>
        <p:nvSpPr>
          <p:cNvPr id="287" name="Google Shape;287;p11"/>
          <p:cNvSpPr/>
          <p:nvPr/>
        </p:nvSpPr>
        <p:spPr>
          <a:xfrm>
            <a:off x="1426421" y="2804583"/>
            <a:ext cx="926100" cy="679800"/>
          </a:xfrm>
          <a:prstGeom prst="roundRect">
            <a:avLst>
              <a:gd fmla="val 16667" name="adj"/>
            </a:avLst>
          </a:prstGeom>
          <a:noFill/>
          <a:ln cap="flat" cmpd="sng" w="9525">
            <a:solidFill>
              <a:srgbClr val="DAE0E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A</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(Assistant Agent)</a:t>
            </a:r>
            <a:endParaRPr b="1" sz="700">
              <a:solidFill>
                <a:schemeClr val="lt1"/>
              </a:solidFill>
              <a:latin typeface="Inter"/>
              <a:ea typeface="Inter"/>
              <a:cs typeface="Inter"/>
              <a:sym typeface="Inter"/>
            </a:endParaRPr>
          </a:p>
        </p:txBody>
      </p:sp>
      <p:cxnSp>
        <p:nvCxnSpPr>
          <p:cNvPr id="288" name="Google Shape;288;p11"/>
          <p:cNvCxnSpPr/>
          <p:nvPr/>
        </p:nvCxnSpPr>
        <p:spPr>
          <a:xfrm>
            <a:off x="1889471" y="222299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289" name="Google Shape;289;p11"/>
          <p:cNvSpPr/>
          <p:nvPr/>
        </p:nvSpPr>
        <p:spPr>
          <a:xfrm>
            <a:off x="3177575" y="132450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290" name="Google Shape;290;p11"/>
          <p:cNvSpPr/>
          <p:nvPr/>
        </p:nvSpPr>
        <p:spPr>
          <a:xfrm>
            <a:off x="2271232" y="25960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Carryover</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sp>
        <p:nvSpPr>
          <p:cNvPr id="291" name="Google Shape;291;p11"/>
          <p:cNvSpPr/>
          <p:nvPr/>
        </p:nvSpPr>
        <p:spPr>
          <a:xfrm>
            <a:off x="3301609" y="1546841"/>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9C823"/>
                </a:solidFill>
                <a:latin typeface="Inter"/>
                <a:ea typeface="Inter"/>
                <a:cs typeface="Inter"/>
                <a:sym typeface="Inter"/>
              </a:rPr>
              <a:t>Agent C</a:t>
            </a:r>
            <a:endParaRPr b="1" sz="900">
              <a:solidFill>
                <a:srgbClr val="F9C823"/>
              </a:solidFill>
              <a:latin typeface="Inter"/>
              <a:ea typeface="Inter"/>
              <a:cs typeface="Inter"/>
              <a:sym typeface="Inter"/>
            </a:endParaRPr>
          </a:p>
          <a:p>
            <a:pPr indent="0" lvl="0" marL="0" rtl="0" algn="ctr">
              <a:spcBef>
                <a:spcPts val="0"/>
              </a:spcBef>
              <a:spcAft>
                <a:spcPts val="0"/>
              </a:spcAft>
              <a:buNone/>
            </a:pPr>
            <a:r>
              <a:rPr b="1" lang="en" sz="700">
                <a:solidFill>
                  <a:srgbClr val="F9C823"/>
                </a:solidFill>
                <a:latin typeface="Inter"/>
                <a:ea typeface="Inter"/>
                <a:cs typeface="Inter"/>
                <a:sym typeface="Inter"/>
              </a:rPr>
              <a:t>(User Proxy Agent)</a:t>
            </a:r>
            <a:endParaRPr b="1" sz="700">
              <a:solidFill>
                <a:srgbClr val="F9C823"/>
              </a:solidFill>
              <a:latin typeface="Inter"/>
              <a:ea typeface="Inter"/>
              <a:cs typeface="Inter"/>
              <a:sym typeface="Inter"/>
            </a:endParaRPr>
          </a:p>
        </p:txBody>
      </p:sp>
      <p:sp>
        <p:nvSpPr>
          <p:cNvPr id="292" name="Google Shape;292;p11"/>
          <p:cNvSpPr/>
          <p:nvPr/>
        </p:nvSpPr>
        <p:spPr>
          <a:xfrm>
            <a:off x="3301609" y="2808233"/>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85D992"/>
                </a:solidFill>
                <a:latin typeface="Inter"/>
                <a:ea typeface="Inter"/>
                <a:cs typeface="Inter"/>
                <a:sym typeface="Inter"/>
              </a:rPr>
              <a:t>Agent B</a:t>
            </a:r>
            <a:endParaRPr b="1" sz="900">
              <a:solidFill>
                <a:srgbClr val="85D992"/>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700">
                <a:solidFill>
                  <a:srgbClr val="85D992"/>
                </a:solidFill>
                <a:latin typeface="Inter"/>
                <a:ea typeface="Inter"/>
                <a:cs typeface="Inter"/>
                <a:sym typeface="Inter"/>
              </a:rPr>
              <a:t>(Conversable Agent)</a:t>
            </a:r>
            <a:endParaRPr b="1" sz="900">
              <a:solidFill>
                <a:srgbClr val="FFFFFF"/>
              </a:solidFill>
              <a:latin typeface="Inter"/>
              <a:ea typeface="Inter"/>
              <a:cs typeface="Inter"/>
              <a:sym typeface="Inter"/>
            </a:endParaRPr>
          </a:p>
        </p:txBody>
      </p:sp>
      <p:cxnSp>
        <p:nvCxnSpPr>
          <p:cNvPr id="293" name="Google Shape;293;p11"/>
          <p:cNvCxnSpPr/>
          <p:nvPr/>
        </p:nvCxnSpPr>
        <p:spPr>
          <a:xfrm>
            <a:off x="2478018" y="26657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294" name="Google Shape;294;p11"/>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5" name="Google Shape;295;p11"/>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Sequential Chat Process</a:t>
            </a:r>
            <a:endParaRPr b="1" sz="2400">
              <a:solidFill>
                <a:schemeClr val="lt1"/>
              </a:solidFill>
              <a:latin typeface="Inter"/>
              <a:ea typeface="Inter"/>
              <a:cs typeface="Inter"/>
              <a:sym typeface="Inter"/>
            </a:endParaRPr>
          </a:p>
        </p:txBody>
      </p:sp>
      <p:cxnSp>
        <p:nvCxnSpPr>
          <p:cNvPr id="296" name="Google Shape;296;p11"/>
          <p:cNvCxnSpPr/>
          <p:nvPr/>
        </p:nvCxnSpPr>
        <p:spPr>
          <a:xfrm>
            <a:off x="424316" y="2665797"/>
            <a:ext cx="872400" cy="0"/>
          </a:xfrm>
          <a:prstGeom prst="straightConnector1">
            <a:avLst/>
          </a:prstGeom>
          <a:noFill/>
          <a:ln cap="flat" cmpd="sng" w="19050">
            <a:solidFill>
              <a:srgbClr val="DAE0E6"/>
            </a:solidFill>
            <a:prstDash val="solid"/>
            <a:round/>
            <a:headEnd len="med" w="med" type="none"/>
            <a:tailEnd len="med" w="med" type="stealth"/>
          </a:ln>
        </p:spPr>
      </p:cxnSp>
      <p:sp>
        <p:nvSpPr>
          <p:cNvPr id="297" name="Google Shape;297;p11"/>
          <p:cNvSpPr/>
          <p:nvPr/>
        </p:nvSpPr>
        <p:spPr>
          <a:xfrm>
            <a:off x="271849" y="22235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Initial Message</a:t>
            </a:r>
            <a:endParaRPr sz="900">
              <a:solidFill>
                <a:srgbClr val="FFFFFF"/>
              </a:solidFill>
              <a:latin typeface="Inter"/>
              <a:ea typeface="Inter"/>
              <a:cs typeface="Inter"/>
              <a:sym typeface="Inter"/>
            </a:endParaRPr>
          </a:p>
        </p:txBody>
      </p:sp>
      <p:cxnSp>
        <p:nvCxnSpPr>
          <p:cNvPr id="298" name="Google Shape;298;p11"/>
          <p:cNvCxnSpPr/>
          <p:nvPr/>
        </p:nvCxnSpPr>
        <p:spPr>
          <a:xfrm>
            <a:off x="3764659" y="2226641"/>
            <a:ext cx="0" cy="581700"/>
          </a:xfrm>
          <a:prstGeom prst="straightConnector1">
            <a:avLst/>
          </a:prstGeom>
          <a:noFill/>
          <a:ln cap="flat" cmpd="sng" w="19050">
            <a:solidFill>
              <a:srgbClr val="DAE0E6"/>
            </a:solidFill>
            <a:prstDash val="solid"/>
            <a:round/>
            <a:headEnd len="med" w="med" type="stealth"/>
            <a:tailEnd len="med" w="med" type="stealth"/>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12"/>
          <p:cNvSpPr/>
          <p:nvPr/>
        </p:nvSpPr>
        <p:spPr>
          <a:xfrm>
            <a:off x="1299856" y="132085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304" name="Google Shape;304;p12"/>
          <p:cNvSpPr/>
          <p:nvPr/>
        </p:nvSpPr>
        <p:spPr>
          <a:xfrm>
            <a:off x="1426421" y="154319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900">
                <a:solidFill>
                  <a:schemeClr val="lt1"/>
                </a:solidFill>
                <a:latin typeface="Inter"/>
                <a:ea typeface="Inter"/>
                <a:cs typeface="Inter"/>
                <a:sym typeface="Inter"/>
              </a:rPr>
              <a:t>Agent B</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(Conversable Agent)</a:t>
            </a:r>
            <a:endParaRPr b="1" sz="700">
              <a:solidFill>
                <a:schemeClr val="lt1"/>
              </a:solidFill>
              <a:latin typeface="Inter"/>
              <a:ea typeface="Inter"/>
              <a:cs typeface="Inter"/>
              <a:sym typeface="Inter"/>
            </a:endParaRPr>
          </a:p>
          <a:p>
            <a:pPr indent="0" lvl="0" marL="0" rtl="0" algn="ctr">
              <a:spcBef>
                <a:spcPts val="0"/>
              </a:spcBef>
              <a:spcAft>
                <a:spcPts val="0"/>
              </a:spcAft>
              <a:buNone/>
            </a:pPr>
            <a:r>
              <a:t/>
            </a:r>
            <a:endParaRPr b="1" sz="900">
              <a:solidFill>
                <a:schemeClr val="lt1"/>
              </a:solidFill>
              <a:latin typeface="Inter"/>
              <a:ea typeface="Inter"/>
              <a:cs typeface="Inter"/>
              <a:sym typeface="Inter"/>
            </a:endParaRPr>
          </a:p>
        </p:txBody>
      </p:sp>
      <p:sp>
        <p:nvSpPr>
          <p:cNvPr id="305" name="Google Shape;305;p12"/>
          <p:cNvSpPr/>
          <p:nvPr/>
        </p:nvSpPr>
        <p:spPr>
          <a:xfrm>
            <a:off x="1426421" y="280458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A</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(Assistant Agent)</a:t>
            </a:r>
            <a:endParaRPr b="1" sz="700">
              <a:solidFill>
                <a:schemeClr val="lt1"/>
              </a:solidFill>
              <a:latin typeface="Inter"/>
              <a:ea typeface="Inter"/>
              <a:cs typeface="Inter"/>
              <a:sym typeface="Inter"/>
            </a:endParaRPr>
          </a:p>
        </p:txBody>
      </p:sp>
      <p:cxnSp>
        <p:nvCxnSpPr>
          <p:cNvPr id="306" name="Google Shape;306;p12"/>
          <p:cNvCxnSpPr/>
          <p:nvPr/>
        </p:nvCxnSpPr>
        <p:spPr>
          <a:xfrm>
            <a:off x="1889471" y="222299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307" name="Google Shape;307;p12"/>
          <p:cNvSpPr/>
          <p:nvPr/>
        </p:nvSpPr>
        <p:spPr>
          <a:xfrm>
            <a:off x="3177575" y="1324505"/>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308" name="Google Shape;308;p12"/>
          <p:cNvSpPr/>
          <p:nvPr/>
        </p:nvSpPr>
        <p:spPr>
          <a:xfrm>
            <a:off x="2271232" y="25960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Carryover</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sp>
        <p:nvSpPr>
          <p:cNvPr id="309" name="Google Shape;309;p12"/>
          <p:cNvSpPr/>
          <p:nvPr/>
        </p:nvSpPr>
        <p:spPr>
          <a:xfrm>
            <a:off x="3301609" y="1546841"/>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C</a:t>
            </a:r>
            <a:endParaRPr b="1" sz="900">
              <a:solidFill>
                <a:schemeClr val="lt1"/>
              </a:solidFill>
              <a:latin typeface="Inter"/>
              <a:ea typeface="Inter"/>
              <a:cs typeface="Inter"/>
              <a:sym typeface="Inter"/>
            </a:endParaRPr>
          </a:p>
          <a:p>
            <a:pPr indent="0" lvl="0" marL="0" rtl="0" algn="ctr">
              <a:spcBef>
                <a:spcPts val="0"/>
              </a:spcBef>
              <a:spcAft>
                <a:spcPts val="0"/>
              </a:spcAft>
              <a:buNone/>
            </a:pPr>
            <a:r>
              <a:rPr b="1" lang="en" sz="700">
                <a:solidFill>
                  <a:schemeClr val="lt1"/>
                </a:solidFill>
                <a:latin typeface="Inter"/>
                <a:ea typeface="Inter"/>
                <a:cs typeface="Inter"/>
                <a:sym typeface="Inter"/>
              </a:rPr>
              <a:t>(User Proxy Agent)</a:t>
            </a:r>
            <a:endParaRPr b="1" sz="700">
              <a:solidFill>
                <a:schemeClr val="lt1"/>
              </a:solidFill>
              <a:latin typeface="Inter"/>
              <a:ea typeface="Inter"/>
              <a:cs typeface="Inter"/>
              <a:sym typeface="Inter"/>
            </a:endParaRPr>
          </a:p>
        </p:txBody>
      </p:sp>
      <p:sp>
        <p:nvSpPr>
          <p:cNvPr id="310" name="Google Shape;310;p12"/>
          <p:cNvSpPr/>
          <p:nvPr/>
        </p:nvSpPr>
        <p:spPr>
          <a:xfrm>
            <a:off x="3301609" y="2808233"/>
            <a:ext cx="926100" cy="6798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Agent B</a:t>
            </a:r>
            <a:endParaRPr b="1" sz="900">
              <a:solidFill>
                <a:schemeClr val="lt1"/>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700">
                <a:solidFill>
                  <a:schemeClr val="lt1"/>
                </a:solidFill>
                <a:latin typeface="Inter"/>
                <a:ea typeface="Inter"/>
                <a:cs typeface="Inter"/>
                <a:sym typeface="Inter"/>
              </a:rPr>
              <a:t>(Conversable Agent)</a:t>
            </a:r>
            <a:endParaRPr b="1" sz="900">
              <a:solidFill>
                <a:schemeClr val="lt1"/>
              </a:solidFill>
              <a:latin typeface="Inter"/>
              <a:ea typeface="Inter"/>
              <a:cs typeface="Inter"/>
              <a:sym typeface="Inter"/>
            </a:endParaRPr>
          </a:p>
        </p:txBody>
      </p:sp>
      <p:cxnSp>
        <p:nvCxnSpPr>
          <p:cNvPr id="311" name="Google Shape;311;p12"/>
          <p:cNvCxnSpPr/>
          <p:nvPr/>
        </p:nvCxnSpPr>
        <p:spPr>
          <a:xfrm>
            <a:off x="2478018" y="2665797"/>
            <a:ext cx="741600" cy="0"/>
          </a:xfrm>
          <a:prstGeom prst="straightConnector1">
            <a:avLst/>
          </a:prstGeom>
          <a:noFill/>
          <a:ln cap="flat" cmpd="sng" w="19050">
            <a:solidFill>
              <a:srgbClr val="DAE0E6"/>
            </a:solidFill>
            <a:prstDash val="solid"/>
            <a:round/>
            <a:headEnd len="med" w="med" type="none"/>
            <a:tailEnd len="med" w="med" type="stealth"/>
          </a:ln>
        </p:spPr>
      </p:cxnSp>
      <p:sp>
        <p:nvSpPr>
          <p:cNvPr id="312" name="Google Shape;312;p12"/>
          <p:cNvSpPr/>
          <p:nvPr/>
        </p:nvSpPr>
        <p:spPr>
          <a:xfrm>
            <a:off x="0" y="-837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3" name="Google Shape;313;p12"/>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Sequential Chat </a:t>
            </a:r>
            <a:r>
              <a:rPr b="1" lang="en" sz="2400">
                <a:solidFill>
                  <a:schemeClr val="lt1"/>
                </a:solidFill>
                <a:latin typeface="Inter"/>
                <a:ea typeface="Inter"/>
                <a:cs typeface="Inter"/>
                <a:sym typeface="Inter"/>
              </a:rPr>
              <a:t>Process</a:t>
            </a:r>
            <a:endParaRPr b="1" sz="2400">
              <a:solidFill>
                <a:schemeClr val="lt1"/>
              </a:solidFill>
              <a:latin typeface="Inter"/>
              <a:ea typeface="Inter"/>
              <a:cs typeface="Inter"/>
              <a:sym typeface="Inter"/>
            </a:endParaRPr>
          </a:p>
        </p:txBody>
      </p:sp>
      <p:cxnSp>
        <p:nvCxnSpPr>
          <p:cNvPr id="314" name="Google Shape;314;p12"/>
          <p:cNvCxnSpPr/>
          <p:nvPr/>
        </p:nvCxnSpPr>
        <p:spPr>
          <a:xfrm>
            <a:off x="424316" y="2665797"/>
            <a:ext cx="872400" cy="0"/>
          </a:xfrm>
          <a:prstGeom prst="straightConnector1">
            <a:avLst/>
          </a:prstGeom>
          <a:noFill/>
          <a:ln cap="flat" cmpd="sng" w="19050">
            <a:solidFill>
              <a:srgbClr val="DAE0E6"/>
            </a:solidFill>
            <a:prstDash val="solid"/>
            <a:round/>
            <a:headEnd len="med" w="med" type="none"/>
            <a:tailEnd len="med" w="med" type="stealth"/>
          </a:ln>
        </p:spPr>
      </p:cxnSp>
      <p:sp>
        <p:nvSpPr>
          <p:cNvPr id="315" name="Google Shape;315;p12"/>
          <p:cNvSpPr/>
          <p:nvPr/>
        </p:nvSpPr>
        <p:spPr>
          <a:xfrm>
            <a:off x="271849" y="2223583"/>
            <a:ext cx="11745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Inter"/>
              <a:ea typeface="Inter"/>
              <a:cs typeface="Inter"/>
              <a:sym typeface="Inter"/>
            </a:endParaRPr>
          </a:p>
          <a:p>
            <a:pPr indent="0" lvl="0" marL="0" rtl="0" algn="ctr">
              <a:spcBef>
                <a:spcPts val="0"/>
              </a:spcBef>
              <a:spcAft>
                <a:spcPts val="0"/>
              </a:spcAft>
              <a:buNone/>
            </a:pPr>
            <a:r>
              <a:rPr lang="en" sz="900">
                <a:solidFill>
                  <a:srgbClr val="FFFFFF"/>
                </a:solidFill>
                <a:latin typeface="Inter"/>
                <a:ea typeface="Inter"/>
                <a:cs typeface="Inter"/>
                <a:sym typeface="Inter"/>
              </a:rPr>
              <a:t>Initial Message</a:t>
            </a:r>
            <a:endParaRPr sz="900">
              <a:solidFill>
                <a:srgbClr val="FFFFFF"/>
              </a:solidFill>
              <a:latin typeface="Inter"/>
              <a:ea typeface="Inter"/>
              <a:cs typeface="Inter"/>
              <a:sym typeface="Inter"/>
            </a:endParaRPr>
          </a:p>
        </p:txBody>
      </p:sp>
      <p:cxnSp>
        <p:nvCxnSpPr>
          <p:cNvPr id="316" name="Google Shape;316;p12"/>
          <p:cNvCxnSpPr/>
          <p:nvPr/>
        </p:nvCxnSpPr>
        <p:spPr>
          <a:xfrm>
            <a:off x="3764659" y="2226641"/>
            <a:ext cx="0" cy="581700"/>
          </a:xfrm>
          <a:prstGeom prst="straightConnector1">
            <a:avLst/>
          </a:prstGeom>
          <a:noFill/>
          <a:ln cap="flat" cmpd="sng" w="19050">
            <a:solidFill>
              <a:srgbClr val="DAE0E6"/>
            </a:solidFill>
            <a:prstDash val="solid"/>
            <a:round/>
            <a:headEnd len="med" w="med" type="stealth"/>
            <a:tailEnd len="med" w="med" type="stealth"/>
          </a:ln>
        </p:spPr>
      </p:cxnSp>
      <p:sp>
        <p:nvSpPr>
          <p:cNvPr id="317" name="Google Shape;317;p12"/>
          <p:cNvSpPr/>
          <p:nvPr/>
        </p:nvSpPr>
        <p:spPr>
          <a:xfrm>
            <a:off x="5086227" y="1324500"/>
            <a:ext cx="1174500" cy="23787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100">
              <a:solidFill>
                <a:srgbClr val="FFFFFF"/>
              </a:solidFill>
              <a:latin typeface="Inter Light"/>
              <a:ea typeface="Inter Light"/>
              <a:cs typeface="Inter Light"/>
              <a:sym typeface="Inter Light"/>
            </a:endParaRPr>
          </a:p>
        </p:txBody>
      </p:sp>
      <p:sp>
        <p:nvSpPr>
          <p:cNvPr id="318" name="Google Shape;318;p12"/>
          <p:cNvSpPr/>
          <p:nvPr/>
        </p:nvSpPr>
        <p:spPr>
          <a:xfrm>
            <a:off x="5210712" y="1539700"/>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900">
              <a:solidFill>
                <a:srgbClr val="85D992"/>
              </a:solidFill>
              <a:latin typeface="Inter"/>
              <a:ea typeface="Inter"/>
              <a:cs typeface="Inter"/>
              <a:sym typeface="Inter"/>
            </a:endParaRPr>
          </a:p>
          <a:p>
            <a:pPr indent="0" lvl="0" marL="0" rtl="0" algn="ctr">
              <a:spcBef>
                <a:spcPts val="0"/>
              </a:spcBef>
              <a:spcAft>
                <a:spcPts val="0"/>
              </a:spcAft>
              <a:buNone/>
            </a:pPr>
            <a:r>
              <a:rPr b="1" lang="en" sz="900">
                <a:solidFill>
                  <a:srgbClr val="85D992"/>
                </a:solidFill>
                <a:latin typeface="Inter"/>
                <a:ea typeface="Inter"/>
                <a:cs typeface="Inter"/>
                <a:sym typeface="Inter"/>
              </a:rPr>
              <a:t>Agent D</a:t>
            </a:r>
            <a:endParaRPr b="1" sz="900">
              <a:solidFill>
                <a:srgbClr val="85D992"/>
              </a:solidFill>
              <a:latin typeface="Inter"/>
              <a:ea typeface="Inter"/>
              <a:cs typeface="Inter"/>
              <a:sym typeface="Inter"/>
            </a:endParaRPr>
          </a:p>
          <a:p>
            <a:pPr indent="0" lvl="0" marL="0" rtl="0" algn="ctr">
              <a:spcBef>
                <a:spcPts val="0"/>
              </a:spcBef>
              <a:spcAft>
                <a:spcPts val="0"/>
              </a:spcAft>
              <a:buNone/>
            </a:pPr>
            <a:r>
              <a:rPr b="1" lang="en" sz="700">
                <a:solidFill>
                  <a:srgbClr val="85D992"/>
                </a:solidFill>
                <a:latin typeface="Inter"/>
                <a:ea typeface="Inter"/>
                <a:cs typeface="Inter"/>
                <a:sym typeface="Inter"/>
              </a:rPr>
              <a:t>(Assistant Agent)</a:t>
            </a:r>
            <a:endParaRPr b="1" sz="700">
              <a:solidFill>
                <a:srgbClr val="85D992"/>
              </a:solidFill>
              <a:latin typeface="Inter"/>
              <a:ea typeface="Inter"/>
              <a:cs typeface="Inter"/>
              <a:sym typeface="Inter"/>
            </a:endParaRPr>
          </a:p>
          <a:p>
            <a:pPr indent="0" lvl="0" marL="0" rtl="0" algn="ctr">
              <a:spcBef>
                <a:spcPts val="0"/>
              </a:spcBef>
              <a:spcAft>
                <a:spcPts val="0"/>
              </a:spcAft>
              <a:buNone/>
            </a:pPr>
            <a:r>
              <a:t/>
            </a:r>
            <a:endParaRPr b="1" sz="900">
              <a:solidFill>
                <a:srgbClr val="85D992"/>
              </a:solidFill>
              <a:latin typeface="Inter"/>
              <a:ea typeface="Inter"/>
              <a:cs typeface="Inter"/>
              <a:sym typeface="Inter"/>
            </a:endParaRPr>
          </a:p>
        </p:txBody>
      </p:sp>
      <p:sp>
        <p:nvSpPr>
          <p:cNvPr id="319" name="Google Shape;319;p12"/>
          <p:cNvSpPr/>
          <p:nvPr/>
        </p:nvSpPr>
        <p:spPr>
          <a:xfrm>
            <a:off x="5210712" y="2800907"/>
            <a:ext cx="926100" cy="679800"/>
          </a:xfrm>
          <a:prstGeom prst="roundRect">
            <a:avLst>
              <a:gd fmla="val 16667" name="adj"/>
            </a:avLst>
          </a:prstGeom>
          <a:no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9C823"/>
                </a:solidFill>
                <a:latin typeface="Inter"/>
                <a:ea typeface="Inter"/>
                <a:cs typeface="Inter"/>
                <a:sym typeface="Inter"/>
              </a:rPr>
              <a:t>Agent C</a:t>
            </a:r>
            <a:endParaRPr b="1" sz="900">
              <a:solidFill>
                <a:srgbClr val="F9C823"/>
              </a:solidFill>
              <a:latin typeface="Inter"/>
              <a:ea typeface="Inter"/>
              <a:cs typeface="Inter"/>
              <a:sym typeface="Inter"/>
            </a:endParaRPr>
          </a:p>
          <a:p>
            <a:pPr indent="0" lvl="0" marL="0" rtl="0" algn="ctr">
              <a:spcBef>
                <a:spcPts val="0"/>
              </a:spcBef>
              <a:spcAft>
                <a:spcPts val="0"/>
              </a:spcAft>
              <a:buClr>
                <a:schemeClr val="dk1"/>
              </a:buClr>
              <a:buSzPts val="1100"/>
              <a:buFont typeface="Arial"/>
              <a:buNone/>
            </a:pPr>
            <a:r>
              <a:rPr b="1" lang="en" sz="700">
                <a:solidFill>
                  <a:srgbClr val="F9C823"/>
                </a:solidFill>
                <a:latin typeface="Inter"/>
                <a:ea typeface="Inter"/>
                <a:cs typeface="Inter"/>
                <a:sym typeface="Inter"/>
              </a:rPr>
              <a:t>(User Proxy Agent)</a:t>
            </a:r>
            <a:endParaRPr b="1" sz="900">
              <a:solidFill>
                <a:srgbClr val="F9C823"/>
              </a:solidFill>
              <a:latin typeface="Inter"/>
              <a:ea typeface="Inter"/>
              <a:cs typeface="Inter"/>
              <a:sym typeface="Inter"/>
            </a:endParaRPr>
          </a:p>
        </p:txBody>
      </p:sp>
      <p:cxnSp>
        <p:nvCxnSpPr>
          <p:cNvPr id="320" name="Google Shape;320;p12"/>
          <p:cNvCxnSpPr>
            <a:stCxn id="318" idx="2"/>
            <a:endCxn id="319" idx="0"/>
          </p:cNvCxnSpPr>
          <p:nvPr/>
        </p:nvCxnSpPr>
        <p:spPr>
          <a:xfrm>
            <a:off x="5673762" y="2219500"/>
            <a:ext cx="0" cy="581400"/>
          </a:xfrm>
          <a:prstGeom prst="straightConnector1">
            <a:avLst/>
          </a:prstGeom>
          <a:noFill/>
          <a:ln cap="flat" cmpd="sng" w="19050">
            <a:solidFill>
              <a:srgbClr val="DAE0E6"/>
            </a:solidFill>
            <a:prstDash val="solid"/>
            <a:round/>
            <a:headEnd len="med" w="med" type="stealth"/>
            <a:tailEnd len="med" w="med" type="stealth"/>
          </a:ln>
        </p:spPr>
      </p:cxnSp>
      <p:sp>
        <p:nvSpPr>
          <p:cNvPr id="321" name="Google Shape;321;p12"/>
          <p:cNvSpPr/>
          <p:nvPr/>
        </p:nvSpPr>
        <p:spPr>
          <a:xfrm>
            <a:off x="4149401" y="2596033"/>
            <a:ext cx="1052100" cy="394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a:ea typeface="Inter"/>
              <a:cs typeface="Inter"/>
              <a:sym typeface="Inter"/>
            </a:endParaRPr>
          </a:p>
          <a:p>
            <a:pPr indent="0" lvl="0" marL="0" rtl="0" algn="ctr">
              <a:spcBef>
                <a:spcPts val="0"/>
              </a:spcBef>
              <a:spcAft>
                <a:spcPts val="0"/>
              </a:spcAft>
              <a:buNone/>
            </a:pPr>
            <a:r>
              <a:rPr lang="en" sz="900">
                <a:solidFill>
                  <a:schemeClr val="lt1"/>
                </a:solidFill>
                <a:latin typeface="Inter"/>
                <a:ea typeface="Inter"/>
                <a:cs typeface="Inter"/>
                <a:sym typeface="Inter"/>
              </a:rPr>
              <a:t>Carryover</a:t>
            </a:r>
            <a:endParaRPr sz="900">
              <a:solidFill>
                <a:schemeClr val="lt1"/>
              </a:solidFill>
              <a:latin typeface="Inter"/>
              <a:ea typeface="Inter"/>
              <a:cs typeface="Inter"/>
              <a:sym typeface="Inter"/>
            </a:endParaRPr>
          </a:p>
          <a:p>
            <a:pPr indent="0" lvl="0" marL="0" rtl="0" algn="ctr">
              <a:spcBef>
                <a:spcPts val="0"/>
              </a:spcBef>
              <a:spcAft>
                <a:spcPts val="0"/>
              </a:spcAft>
              <a:buNone/>
            </a:pPr>
            <a:r>
              <a:t/>
            </a:r>
            <a:endParaRPr sz="900">
              <a:solidFill>
                <a:schemeClr val="lt1"/>
              </a:solidFill>
              <a:latin typeface="Inter"/>
              <a:ea typeface="Inter"/>
              <a:cs typeface="Inter"/>
              <a:sym typeface="Inter"/>
            </a:endParaRPr>
          </a:p>
        </p:txBody>
      </p:sp>
      <p:cxnSp>
        <p:nvCxnSpPr>
          <p:cNvPr id="322" name="Google Shape;322;p12"/>
          <p:cNvCxnSpPr/>
          <p:nvPr/>
        </p:nvCxnSpPr>
        <p:spPr>
          <a:xfrm>
            <a:off x="4356188" y="2665797"/>
            <a:ext cx="741600" cy="0"/>
          </a:xfrm>
          <a:prstGeom prst="straightConnector1">
            <a:avLst/>
          </a:prstGeom>
          <a:noFill/>
          <a:ln cap="flat" cmpd="sng" w="19050">
            <a:solidFill>
              <a:srgbClr val="DAE0E6"/>
            </a:solidFill>
            <a:prstDash val="solid"/>
            <a:round/>
            <a:headEnd len="med" w="med" type="none"/>
            <a:tailEnd len="med" w="med" type="stealth"/>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22667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